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78"/>
  </p:notesMasterIdLst>
  <p:sldIdLst>
    <p:sldId id="256" r:id="rId2"/>
    <p:sldId id="341" r:id="rId3"/>
    <p:sldId id="300" r:id="rId4"/>
    <p:sldId id="257" r:id="rId5"/>
    <p:sldId id="293" r:id="rId6"/>
    <p:sldId id="296" r:id="rId7"/>
    <p:sldId id="301" r:id="rId8"/>
    <p:sldId id="313" r:id="rId9"/>
    <p:sldId id="277" r:id="rId10"/>
    <p:sldId id="294" r:id="rId11"/>
    <p:sldId id="297" r:id="rId12"/>
    <p:sldId id="262" r:id="rId13"/>
    <p:sldId id="263" r:id="rId14"/>
    <p:sldId id="264" r:id="rId15"/>
    <p:sldId id="302" r:id="rId16"/>
    <p:sldId id="265" r:id="rId17"/>
    <p:sldId id="314" r:id="rId18"/>
    <p:sldId id="266" r:id="rId19"/>
    <p:sldId id="304" r:id="rId20"/>
    <p:sldId id="303" r:id="rId21"/>
    <p:sldId id="268" r:id="rId22"/>
    <p:sldId id="269" r:id="rId23"/>
    <p:sldId id="270" r:id="rId24"/>
    <p:sldId id="305" r:id="rId25"/>
    <p:sldId id="315" r:id="rId26"/>
    <p:sldId id="272" r:id="rId27"/>
    <p:sldId id="273" r:id="rId28"/>
    <p:sldId id="274" r:id="rId29"/>
    <p:sldId id="275" r:id="rId30"/>
    <p:sldId id="276" r:id="rId31"/>
    <p:sldId id="298" r:id="rId32"/>
    <p:sldId id="278" r:id="rId33"/>
    <p:sldId id="279" r:id="rId34"/>
    <p:sldId id="342" r:id="rId35"/>
    <p:sldId id="316" r:id="rId36"/>
    <p:sldId id="280" r:id="rId37"/>
    <p:sldId id="295" r:id="rId38"/>
    <p:sldId id="281" r:id="rId39"/>
    <p:sldId id="306" r:id="rId40"/>
    <p:sldId id="307" r:id="rId41"/>
    <p:sldId id="308" r:id="rId42"/>
    <p:sldId id="317" r:id="rId43"/>
    <p:sldId id="283" r:id="rId44"/>
    <p:sldId id="309" r:id="rId45"/>
    <p:sldId id="311" r:id="rId46"/>
    <p:sldId id="312" r:id="rId47"/>
    <p:sldId id="343" r:id="rId48"/>
    <p:sldId id="318" r:id="rId49"/>
    <p:sldId id="319" r:id="rId50"/>
    <p:sldId id="320" r:id="rId51"/>
    <p:sldId id="321" r:id="rId52"/>
    <p:sldId id="322" r:id="rId53"/>
    <p:sldId id="323" r:id="rId54"/>
    <p:sldId id="329" r:id="rId55"/>
    <p:sldId id="328" r:id="rId56"/>
    <p:sldId id="324" r:id="rId57"/>
    <p:sldId id="325" r:id="rId58"/>
    <p:sldId id="331" r:id="rId59"/>
    <p:sldId id="287" r:id="rId60"/>
    <p:sldId id="326" r:id="rId61"/>
    <p:sldId id="345" r:id="rId62"/>
    <p:sldId id="332" r:id="rId63"/>
    <p:sldId id="288" r:id="rId64"/>
    <p:sldId id="333" r:id="rId65"/>
    <p:sldId id="289" r:id="rId66"/>
    <p:sldId id="330" r:id="rId67"/>
    <p:sldId id="334" r:id="rId68"/>
    <p:sldId id="335" r:id="rId69"/>
    <p:sldId id="337" r:id="rId70"/>
    <p:sldId id="336" r:id="rId71"/>
    <p:sldId id="338" r:id="rId72"/>
    <p:sldId id="290" r:id="rId73"/>
    <p:sldId id="339" r:id="rId74"/>
    <p:sldId id="292" r:id="rId75"/>
    <p:sldId id="344" r:id="rId76"/>
    <p:sldId id="34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552439-6053-2F9F-A078-4840034613A8}" v="5" dt="2025-02-10T09:27:32.9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41E5D-40EE-864F-A5EC-AADC9CADD225}" type="datetimeFigureOut">
              <a:rPr lang="en-GB" smtClean="0"/>
              <a:t>10/02/2025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26965-E490-AB4C-B2C7-B4F3DAEC3FF1}" type="slidenum">
              <a:rPr lang="en-GB" smtClean="0"/>
              <a:t>‹#›</a:t>
            </a:fld>
            <a:endParaRPr lang="en-GB"/>
          </a:p>
        </p:txBody>
      </p:sp>
    </p:spTree>
    <p:extLst>
      <p:ext uri="{BB962C8B-B14F-4D97-AF65-F5344CB8AC3E}">
        <p14:creationId xmlns:p14="http://schemas.microsoft.com/office/powerpoint/2010/main" val="912982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FC984BA-7823-B84F-A618-AE5B66966268}" type="datetimeFigureOut">
              <a:rPr lang="en-GB" smtClean="0"/>
              <a:t>10/02/2025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892E1F-C702-0A42-9468-746BDA59CFF4}" type="slidenum">
              <a:rPr lang="en-GB" smtClean="0"/>
              <a:t>‹#›</a:t>
            </a:fld>
            <a:endParaRPr lang="en-GB"/>
          </a:p>
        </p:txBody>
      </p:sp>
    </p:spTree>
    <p:extLst>
      <p:ext uri="{BB962C8B-B14F-4D97-AF65-F5344CB8AC3E}">
        <p14:creationId xmlns:p14="http://schemas.microsoft.com/office/powerpoint/2010/main" val="652276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FC984BA-7823-B84F-A618-AE5B66966268}" type="datetimeFigureOut">
              <a:rPr lang="en-GB" smtClean="0"/>
              <a:t>10/02/2025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892E1F-C702-0A42-9468-746BDA59CFF4}" type="slidenum">
              <a:rPr lang="en-GB" smtClean="0"/>
              <a:t>‹#›</a:t>
            </a:fld>
            <a:endParaRPr lang="en-GB"/>
          </a:p>
        </p:txBody>
      </p:sp>
    </p:spTree>
    <p:extLst>
      <p:ext uri="{BB962C8B-B14F-4D97-AF65-F5344CB8AC3E}">
        <p14:creationId xmlns:p14="http://schemas.microsoft.com/office/powerpoint/2010/main" val="1567970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FC984BA-7823-B84F-A618-AE5B66966268}" type="datetimeFigureOut">
              <a:rPr lang="en-GB" smtClean="0"/>
              <a:t>10/02/2025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892E1F-C702-0A42-9468-746BDA59CFF4}" type="slidenum">
              <a:rPr lang="en-GB" smtClean="0"/>
              <a:t>‹#›</a:t>
            </a:fld>
            <a:endParaRPr lang="en-GB"/>
          </a:p>
        </p:txBody>
      </p:sp>
    </p:spTree>
    <p:extLst>
      <p:ext uri="{BB962C8B-B14F-4D97-AF65-F5344CB8AC3E}">
        <p14:creationId xmlns:p14="http://schemas.microsoft.com/office/powerpoint/2010/main" val="1114428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GB"/>
          </a:p>
        </p:txBody>
      </p:sp>
      <p:sp>
        <p:nvSpPr>
          <p:cNvPr id="3" name="Content Placeholder 2"/>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FC984BA-7823-B84F-A618-AE5B66966268}" type="datetimeFigureOut">
              <a:rPr lang="en-GB" smtClean="0"/>
              <a:t>10/02/2025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892E1F-C702-0A42-9468-746BDA59CFF4}" type="slidenum">
              <a:rPr lang="en-GB" smtClean="0"/>
              <a:t>‹#›</a:t>
            </a:fld>
            <a:endParaRPr lang="en-GB"/>
          </a:p>
        </p:txBody>
      </p:sp>
    </p:spTree>
    <p:extLst>
      <p:ext uri="{BB962C8B-B14F-4D97-AF65-F5344CB8AC3E}">
        <p14:creationId xmlns:p14="http://schemas.microsoft.com/office/powerpoint/2010/main" val="2051054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C984BA-7823-B84F-A618-AE5B66966268}" type="datetimeFigureOut">
              <a:rPr lang="en-GB" smtClean="0"/>
              <a:t>10/02/2025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1892E1F-C702-0A42-9468-746BDA59CFF4}" type="slidenum">
              <a:rPr lang="en-GB" smtClean="0"/>
              <a:t>‹#›</a:t>
            </a:fld>
            <a:endParaRPr lang="en-GB"/>
          </a:p>
        </p:txBody>
      </p:sp>
    </p:spTree>
    <p:extLst>
      <p:ext uri="{BB962C8B-B14F-4D97-AF65-F5344CB8AC3E}">
        <p14:creationId xmlns:p14="http://schemas.microsoft.com/office/powerpoint/2010/main" val="672790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FC984BA-7823-B84F-A618-AE5B66966268}" type="datetimeFigureOut">
              <a:rPr lang="en-GB" smtClean="0"/>
              <a:t>10/02/2025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1892E1F-C702-0A42-9468-746BDA59CFF4}" type="slidenum">
              <a:rPr lang="en-GB" smtClean="0"/>
              <a:t>‹#›</a:t>
            </a:fld>
            <a:endParaRPr lang="en-GB"/>
          </a:p>
        </p:txBody>
      </p:sp>
    </p:spTree>
    <p:extLst>
      <p:ext uri="{BB962C8B-B14F-4D97-AF65-F5344CB8AC3E}">
        <p14:creationId xmlns:p14="http://schemas.microsoft.com/office/powerpoint/2010/main" val="1095271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4FC984BA-7823-B84F-A618-AE5B66966268}" type="datetimeFigureOut">
              <a:rPr lang="en-GB" smtClean="0"/>
              <a:t>10/02/2025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1892E1F-C702-0A42-9468-746BDA59CFF4}" type="slidenum">
              <a:rPr lang="en-GB" smtClean="0"/>
              <a:t>‹#›</a:t>
            </a:fld>
            <a:endParaRPr lang="en-GB"/>
          </a:p>
        </p:txBody>
      </p:sp>
    </p:spTree>
    <p:extLst>
      <p:ext uri="{BB962C8B-B14F-4D97-AF65-F5344CB8AC3E}">
        <p14:creationId xmlns:p14="http://schemas.microsoft.com/office/powerpoint/2010/main" val="83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4FC984BA-7823-B84F-A618-AE5B66966268}" type="datetimeFigureOut">
              <a:rPr lang="en-GB" smtClean="0"/>
              <a:t>10/02/2025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1892E1F-C702-0A42-9468-746BDA59CFF4}" type="slidenum">
              <a:rPr lang="en-GB" smtClean="0"/>
              <a:t>‹#›</a:t>
            </a:fld>
            <a:endParaRPr lang="en-GB"/>
          </a:p>
        </p:txBody>
      </p:sp>
    </p:spTree>
    <p:extLst>
      <p:ext uri="{BB962C8B-B14F-4D97-AF65-F5344CB8AC3E}">
        <p14:creationId xmlns:p14="http://schemas.microsoft.com/office/powerpoint/2010/main" val="1116673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C984BA-7823-B84F-A618-AE5B66966268}" type="datetimeFigureOut">
              <a:rPr lang="en-GB" smtClean="0"/>
              <a:t>10/02/2025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1892E1F-C702-0A42-9468-746BDA59CFF4}" type="slidenum">
              <a:rPr lang="en-GB" smtClean="0"/>
              <a:t>‹#›</a:t>
            </a:fld>
            <a:endParaRPr lang="en-GB"/>
          </a:p>
        </p:txBody>
      </p:sp>
    </p:spTree>
    <p:extLst>
      <p:ext uri="{BB962C8B-B14F-4D97-AF65-F5344CB8AC3E}">
        <p14:creationId xmlns:p14="http://schemas.microsoft.com/office/powerpoint/2010/main" val="1074915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C984BA-7823-B84F-A618-AE5B66966268}" type="datetimeFigureOut">
              <a:rPr lang="en-GB" smtClean="0"/>
              <a:t>10/02/2025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1892E1F-C702-0A42-9468-746BDA59CFF4}" type="slidenum">
              <a:rPr lang="en-GB" smtClean="0"/>
              <a:t>‹#›</a:t>
            </a:fld>
            <a:endParaRPr lang="en-GB"/>
          </a:p>
        </p:txBody>
      </p:sp>
    </p:spTree>
    <p:extLst>
      <p:ext uri="{BB962C8B-B14F-4D97-AF65-F5344CB8AC3E}">
        <p14:creationId xmlns:p14="http://schemas.microsoft.com/office/powerpoint/2010/main" val="1464184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C984BA-7823-B84F-A618-AE5B66966268}" type="datetimeFigureOut">
              <a:rPr lang="en-GB" smtClean="0"/>
              <a:t>10/02/2025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1892E1F-C702-0A42-9468-746BDA59CFF4}" type="slidenum">
              <a:rPr lang="en-GB" smtClean="0"/>
              <a:t>‹#›</a:t>
            </a:fld>
            <a:endParaRPr lang="en-GB"/>
          </a:p>
        </p:txBody>
      </p:sp>
    </p:spTree>
    <p:extLst>
      <p:ext uri="{BB962C8B-B14F-4D97-AF65-F5344CB8AC3E}">
        <p14:creationId xmlns:p14="http://schemas.microsoft.com/office/powerpoint/2010/main" val="540957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984BA-7823-B84F-A618-AE5B66966268}" type="datetimeFigureOut">
              <a:rPr lang="en-GB" smtClean="0"/>
              <a:t>10/02/2025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92E1F-C702-0A42-9468-746BDA59CFF4}" type="slidenum">
              <a:rPr lang="en-GB" smtClean="0"/>
              <a:t>‹#›</a:t>
            </a:fld>
            <a:endParaRPr lang="en-GB"/>
          </a:p>
        </p:txBody>
      </p:sp>
    </p:spTree>
    <p:extLst>
      <p:ext uri="{BB962C8B-B14F-4D97-AF65-F5344CB8AC3E}">
        <p14:creationId xmlns:p14="http://schemas.microsoft.com/office/powerpoint/2010/main" val="1615347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just"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just"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just"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just"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just"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13810" y="2960716"/>
            <a:ext cx="4036334" cy="2387600"/>
          </a:xfrm>
        </p:spPr>
        <p:txBody>
          <a:bodyPr anchor="t">
            <a:normAutofit fontScale="90000"/>
          </a:bodyPr>
          <a:lstStyle/>
          <a:p>
            <a:pPr algn="l"/>
            <a:r>
              <a:rPr lang="en-GB" sz="5400">
                <a:latin typeface="Arial"/>
                <a:cs typeface="Arial"/>
              </a:rPr>
              <a:t>Trespass to the Person and Related Torts</a:t>
            </a:r>
            <a:endParaRPr lang="en-US"/>
          </a:p>
        </p:txBody>
      </p:sp>
      <p:sp>
        <p:nvSpPr>
          <p:cNvPr id="3" name="Subtitle 2"/>
          <p:cNvSpPr>
            <a:spLocks noGrp="1"/>
          </p:cNvSpPr>
          <p:nvPr>
            <p:ph type="subTitle" idx="1"/>
          </p:nvPr>
        </p:nvSpPr>
        <p:spPr>
          <a:xfrm>
            <a:off x="1113809" y="953037"/>
            <a:ext cx="4036333" cy="1709849"/>
          </a:xfrm>
        </p:spPr>
        <p:txBody>
          <a:bodyPr vert="horz" lIns="91440" tIns="45720" rIns="91440" bIns="45720" rtlCol="0" anchor="b">
            <a:normAutofit/>
          </a:bodyPr>
          <a:lstStyle/>
          <a:p>
            <a:pPr algn="l"/>
            <a:r>
              <a:rPr lang="en-GB" sz="2000">
                <a:latin typeface="Arial"/>
                <a:cs typeface="Arial"/>
              </a:rPr>
              <a:t>Dr Craig Purshouse</a:t>
            </a:r>
          </a:p>
          <a:p>
            <a:pPr algn="l"/>
            <a:r>
              <a:rPr lang="en-GB" sz="2000">
                <a:latin typeface="Arial"/>
                <a:cs typeface="Arial"/>
              </a:rPr>
              <a:t>Craigjp@hku.hk</a:t>
            </a:r>
          </a:p>
        </p:txBody>
      </p:sp>
      <p:grpSp>
        <p:nvGrpSpPr>
          <p:cNvPr id="38" name="Group 3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39" name="Rectangle 3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l="8761" r="12119" b="2"/>
          <a:stretch/>
        </p:blipFill>
        <p:spPr>
          <a:xfrm>
            <a:off x="6314327" y="666728"/>
            <a:ext cx="4752330" cy="5465791"/>
          </a:xfrm>
          <a:prstGeom prst="rect">
            <a:avLst/>
          </a:prstGeom>
        </p:spPr>
      </p:pic>
    </p:spTree>
    <p:extLst>
      <p:ext uri="{BB962C8B-B14F-4D97-AF65-F5344CB8AC3E}">
        <p14:creationId xmlns:p14="http://schemas.microsoft.com/office/powerpoint/2010/main" val="70654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Intention</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a:normAutofit/>
          </a:bodyPr>
          <a:lstStyle/>
          <a:p>
            <a:pPr lvl="0"/>
            <a:r>
              <a:rPr lang="en-GB"/>
              <a:t>D’s action must be voluntary.</a:t>
            </a:r>
          </a:p>
          <a:p>
            <a:pPr lvl="0"/>
            <a:r>
              <a:rPr lang="en-GB"/>
              <a:t>The object of the intention is the </a:t>
            </a:r>
            <a:r>
              <a:rPr lang="en-GB" i="1"/>
              <a:t>physical contact</a:t>
            </a:r>
            <a:r>
              <a:rPr lang="en-GB"/>
              <a:t> not the resultant damage (if any). See </a:t>
            </a:r>
            <a:r>
              <a:rPr lang="en-US" i="1"/>
              <a:t>Wilson v Pringle </a:t>
            </a:r>
            <a:r>
              <a:rPr lang="en-US"/>
              <a:t>[1987] QB 237 and </a:t>
            </a:r>
            <a:r>
              <a:rPr lang="en-US" i="1"/>
              <a:t>Williams v Humphrey </a:t>
            </a:r>
            <a:r>
              <a:rPr lang="en-US"/>
              <a:t>(unreported).</a:t>
            </a:r>
          </a:p>
          <a:p>
            <a:endParaRPr lang="en-GB"/>
          </a:p>
        </p:txBody>
      </p:sp>
    </p:spTree>
    <p:extLst>
      <p:ext uri="{BB962C8B-B14F-4D97-AF65-F5344CB8AC3E}">
        <p14:creationId xmlns:p14="http://schemas.microsoft.com/office/powerpoint/2010/main" val="382355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Intention</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a:normAutofit/>
          </a:bodyPr>
          <a:lstStyle/>
          <a:p>
            <a:pPr lvl="0"/>
            <a:r>
              <a:rPr lang="en-US"/>
              <a:t>Recklessness is sufficient (</a:t>
            </a:r>
            <a:r>
              <a:rPr lang="en-US" i="1" err="1"/>
              <a:t>Bici</a:t>
            </a:r>
            <a:r>
              <a:rPr lang="en-US" i="1"/>
              <a:t> v Ministry of </a:t>
            </a:r>
            <a:r>
              <a:rPr lang="en-US" i="1" err="1"/>
              <a:t>Defence</a:t>
            </a:r>
            <a:r>
              <a:rPr lang="en-US"/>
              <a:t> [2004] EWHC 786</a:t>
            </a:r>
            <a:r>
              <a:rPr lang="en-GB"/>
              <a:t>)</a:t>
            </a:r>
            <a:r>
              <a:rPr lang="en-US"/>
              <a:t>.</a:t>
            </a:r>
          </a:p>
          <a:p>
            <a:pPr lvl="0"/>
            <a:r>
              <a:rPr lang="en-US"/>
              <a:t>Transferred malice? (</a:t>
            </a:r>
            <a:r>
              <a:rPr lang="en-US" i="1"/>
              <a:t>Livingstone v Ministry of </a:t>
            </a:r>
            <a:r>
              <a:rPr lang="en-US" i="1" err="1"/>
              <a:t>Defence</a:t>
            </a:r>
            <a:r>
              <a:rPr lang="en-US"/>
              <a:t> [1984] NILR 356, </a:t>
            </a:r>
            <a:r>
              <a:rPr lang="en-US" i="1" err="1"/>
              <a:t>Bici</a:t>
            </a:r>
            <a:r>
              <a:rPr lang="en-US"/>
              <a:t>). C.f. the interpretation of ‘directness’.</a:t>
            </a:r>
          </a:p>
          <a:p>
            <a:pPr lvl="0"/>
            <a:r>
              <a:rPr lang="en-US"/>
              <a:t> Intent and omissions: </a:t>
            </a:r>
            <a:r>
              <a:rPr lang="en-US" i="1"/>
              <a:t>Fagan v Commissioner of the Police of the Metropolis</a:t>
            </a:r>
            <a:r>
              <a:rPr lang="en-US"/>
              <a:t> [1969] 1 QB 439.</a:t>
            </a:r>
          </a:p>
          <a:p>
            <a:endParaRPr lang="en-GB"/>
          </a:p>
        </p:txBody>
      </p:sp>
    </p:spTree>
    <p:extLst>
      <p:ext uri="{BB962C8B-B14F-4D97-AF65-F5344CB8AC3E}">
        <p14:creationId xmlns:p14="http://schemas.microsoft.com/office/powerpoint/2010/main" val="767314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l="4690" r="14566"/>
          <a:stretch/>
        </p:blipFill>
        <p:spPr>
          <a:xfrm>
            <a:off x="6541053" y="961174"/>
            <a:ext cx="4777381" cy="476294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2" name="Arc 21">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1" y="479493"/>
            <a:ext cx="5257800" cy="1325563"/>
          </a:xfrm>
        </p:spPr>
        <p:txBody>
          <a:bodyPr>
            <a:normAutofit/>
          </a:bodyPr>
          <a:lstStyle/>
          <a:p>
            <a:r>
              <a:rPr lang="en-GB"/>
              <a:t>Negligent trespass?</a:t>
            </a:r>
          </a:p>
        </p:txBody>
      </p:sp>
      <p:sp>
        <p:nvSpPr>
          <p:cNvPr id="3" name="Content Placeholder 2"/>
          <p:cNvSpPr>
            <a:spLocks noGrp="1"/>
          </p:cNvSpPr>
          <p:nvPr>
            <p:ph idx="1"/>
          </p:nvPr>
        </p:nvSpPr>
        <p:spPr>
          <a:xfrm>
            <a:off x="838201" y="1984443"/>
            <a:ext cx="5257800" cy="4192520"/>
          </a:xfrm>
        </p:spPr>
        <p:txBody>
          <a:bodyPr>
            <a:normAutofit/>
          </a:bodyPr>
          <a:lstStyle/>
          <a:p>
            <a:r>
              <a:rPr lang="en-US"/>
              <a:t>The distinction between trespass and negligence used to be based on </a:t>
            </a:r>
            <a:r>
              <a:rPr lang="en-US" i="1"/>
              <a:t>directness</a:t>
            </a:r>
            <a:r>
              <a:rPr lang="en-US"/>
              <a:t> but now appears to be based upon </a:t>
            </a:r>
            <a:r>
              <a:rPr lang="en-US" i="1"/>
              <a:t>intention</a:t>
            </a:r>
            <a:r>
              <a:rPr lang="en-US"/>
              <a:t>. </a:t>
            </a:r>
          </a:p>
          <a:p>
            <a:r>
              <a:rPr lang="en-US" i="1"/>
              <a:t>Fowler v Lanning</a:t>
            </a:r>
            <a:r>
              <a:rPr lang="en-US"/>
              <a:t> [1959] 1 QB 426.</a:t>
            </a:r>
          </a:p>
          <a:p>
            <a:pPr lvl="0"/>
            <a:r>
              <a:rPr lang="en-US" i="1" err="1"/>
              <a:t>Letang</a:t>
            </a:r>
            <a:r>
              <a:rPr lang="en-US" i="1"/>
              <a:t> v Cooper</a:t>
            </a:r>
            <a:r>
              <a:rPr lang="en-US"/>
              <a:t> [1965] 1 QB 232.</a:t>
            </a:r>
            <a:endParaRPr lang="en-GB"/>
          </a:p>
        </p:txBody>
      </p:sp>
    </p:spTree>
    <p:extLst>
      <p:ext uri="{BB962C8B-B14F-4D97-AF65-F5344CB8AC3E}">
        <p14:creationId xmlns:p14="http://schemas.microsoft.com/office/powerpoint/2010/main" val="80915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8" name="Rectangle 2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73940"/>
            <a:ext cx="5052369" cy="1035781"/>
          </a:xfrm>
        </p:spPr>
        <p:txBody>
          <a:bodyPr anchor="ctr">
            <a:normAutofit/>
          </a:bodyPr>
          <a:lstStyle/>
          <a:p>
            <a:r>
              <a:rPr lang="en-GB" sz="3600"/>
              <a:t>Directness</a:t>
            </a:r>
          </a:p>
        </p:txBody>
      </p:sp>
      <p:sp>
        <p:nvSpPr>
          <p:cNvPr id="3" name="Content Placeholder 2"/>
          <p:cNvSpPr>
            <a:spLocks noGrp="1"/>
          </p:cNvSpPr>
          <p:nvPr>
            <p:ph idx="1"/>
          </p:nvPr>
        </p:nvSpPr>
        <p:spPr>
          <a:xfrm>
            <a:off x="1045029" y="2524721"/>
            <a:ext cx="4991629" cy="3677123"/>
          </a:xfrm>
        </p:spPr>
        <p:txBody>
          <a:bodyPr anchor="ctr">
            <a:normAutofit/>
          </a:bodyPr>
          <a:lstStyle/>
          <a:p>
            <a:r>
              <a:rPr lang="en-US" sz="1800" i="1"/>
              <a:t>Reynolds v Clarke</a:t>
            </a:r>
            <a:r>
              <a:rPr lang="en-US" sz="1800"/>
              <a:t> (1725) 1 Stra 634: being hit by a log/ tripping over a log left in the street.</a:t>
            </a:r>
          </a:p>
          <a:p>
            <a:r>
              <a:rPr lang="en-US" sz="1800" i="1"/>
              <a:t>Dodwell v Burford</a:t>
            </a:r>
            <a:r>
              <a:rPr lang="en-US" sz="1800"/>
              <a:t> (1670) 1 Mod Rep 24</a:t>
            </a:r>
            <a:r>
              <a:rPr lang="en-GB" sz="1800"/>
              <a:t>: hitting horse.</a:t>
            </a:r>
            <a:endParaRPr lang="en-US" sz="1800"/>
          </a:p>
          <a:p>
            <a:r>
              <a:rPr lang="en-US" sz="1800" i="1"/>
              <a:t>Scott v Shepherd</a:t>
            </a:r>
            <a:r>
              <a:rPr lang="en-US" sz="1800"/>
              <a:t> (1773) 96 ER 525: lighted squib case. </a:t>
            </a:r>
          </a:p>
          <a:p>
            <a:r>
              <a:rPr lang="en-US" sz="1800"/>
              <a:t>Note the criminal law cases of </a:t>
            </a:r>
            <a:r>
              <a:rPr lang="en-US" sz="1800" i="1"/>
              <a:t>DPP v K</a:t>
            </a:r>
            <a:r>
              <a:rPr lang="en-US" sz="1800"/>
              <a:t> [1990] 1 WLR 1067 and </a:t>
            </a:r>
            <a:r>
              <a:rPr lang="en-US" sz="1800" i="1"/>
              <a:t>Haystead v CC of Derbyshire </a:t>
            </a:r>
            <a:r>
              <a:rPr lang="en-US" sz="1800"/>
              <a:t>[2000] 3 All ER 890.</a:t>
            </a:r>
          </a:p>
        </p:txBody>
      </p:sp>
      <p:sp>
        <p:nvSpPr>
          <p:cNvPr id="34" name="Rectangle 33">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r="12932" b="-3"/>
          <a:stretch/>
        </p:blipFill>
        <p:spPr>
          <a:xfrm>
            <a:off x="6930493" y="1264215"/>
            <a:ext cx="4223252" cy="4389853"/>
          </a:xfrm>
          <a:prstGeom prst="rect">
            <a:avLst/>
          </a:prstGeom>
        </p:spPr>
      </p:pic>
      <p:cxnSp>
        <p:nvCxnSpPr>
          <p:cNvPr id="36"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17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73940"/>
            <a:ext cx="5052369" cy="1035781"/>
          </a:xfrm>
        </p:spPr>
        <p:txBody>
          <a:bodyPr anchor="ctr">
            <a:normAutofit/>
          </a:bodyPr>
          <a:lstStyle/>
          <a:p>
            <a:r>
              <a:rPr lang="en-GB" sz="3600"/>
              <a:t>Force/Physical Contact</a:t>
            </a:r>
          </a:p>
        </p:txBody>
      </p:sp>
      <p:sp>
        <p:nvSpPr>
          <p:cNvPr id="3" name="Content Placeholder 2"/>
          <p:cNvSpPr>
            <a:spLocks noGrp="1"/>
          </p:cNvSpPr>
          <p:nvPr>
            <p:ph idx="1"/>
          </p:nvPr>
        </p:nvSpPr>
        <p:spPr>
          <a:xfrm>
            <a:off x="1045029" y="2524721"/>
            <a:ext cx="4991629" cy="3677123"/>
          </a:xfrm>
        </p:spPr>
        <p:txBody>
          <a:bodyPr anchor="ctr">
            <a:normAutofit/>
          </a:bodyPr>
          <a:lstStyle/>
          <a:p>
            <a:r>
              <a:rPr lang="en-US" sz="1300"/>
              <a:t>Any contact with the body of the claimant (or his clothing) is sufficient to amount to a battery.</a:t>
            </a:r>
            <a:r>
              <a:rPr lang="en-US" sz="1300">
                <a:effectLst/>
              </a:rPr>
              <a:t> </a:t>
            </a:r>
          </a:p>
          <a:p>
            <a:r>
              <a:rPr lang="en-US" sz="1300" i="1"/>
              <a:t>Cole v Turner</a:t>
            </a:r>
            <a:r>
              <a:rPr lang="en-US" sz="1300"/>
              <a:t> (1704) 6 Mod 149 per Holt CJ: ‘The </a:t>
            </a:r>
            <a:r>
              <a:rPr lang="en-US" sz="1300" i="1"/>
              <a:t>least touching of another</a:t>
            </a:r>
            <a:r>
              <a:rPr lang="en-US" sz="1300"/>
              <a:t> in anger is a battery.’ </a:t>
            </a:r>
          </a:p>
          <a:p>
            <a:r>
              <a:rPr lang="en-US" sz="1300"/>
              <a:t>Hitting C with a rifle or other instrument – </a:t>
            </a:r>
            <a:r>
              <a:rPr lang="en-US" sz="1300" i="1"/>
              <a:t>Lavery v MOD</a:t>
            </a:r>
            <a:r>
              <a:rPr lang="en-US" sz="1300"/>
              <a:t> [1984] NI 99.</a:t>
            </a:r>
            <a:endParaRPr lang="en-GB" sz="1300"/>
          </a:p>
          <a:p>
            <a:r>
              <a:rPr lang="en-US" sz="1300"/>
              <a:t>Throwing a bucket of water over C – </a:t>
            </a:r>
            <a:r>
              <a:rPr lang="en-US" sz="1300" i="1"/>
              <a:t>Pursell v Horn</a:t>
            </a:r>
            <a:r>
              <a:rPr lang="en-US" sz="1300"/>
              <a:t> (1838) 8 AD &amp; El 602.</a:t>
            </a:r>
            <a:endParaRPr lang="en-GB" sz="1300"/>
          </a:p>
          <a:p>
            <a:r>
              <a:rPr lang="en-US" sz="1300"/>
              <a:t>Bomb – </a:t>
            </a:r>
            <a:r>
              <a:rPr lang="en-US" sz="1300" i="1"/>
              <a:t>Breslin v McKevitt (The Omagh Bombing Case)</a:t>
            </a:r>
            <a:r>
              <a:rPr lang="en-US" sz="1300"/>
              <a:t> [2011] NICA 33.</a:t>
            </a:r>
            <a:endParaRPr lang="en-GB" sz="1300"/>
          </a:p>
          <a:p>
            <a:r>
              <a:rPr lang="en-US" sz="1300"/>
              <a:t>Shooting – </a:t>
            </a:r>
            <a:r>
              <a:rPr lang="en-US" sz="1300" i="1"/>
              <a:t>Bici</a:t>
            </a:r>
            <a:r>
              <a:rPr lang="en-US" sz="1300"/>
              <a:t>. </a:t>
            </a:r>
          </a:p>
          <a:p>
            <a:r>
              <a:rPr lang="en-US" sz="1300"/>
              <a:t>The unwanted kiss (</a:t>
            </a:r>
            <a:r>
              <a:rPr lang="en-US" sz="1300" i="1"/>
              <a:t>R v Chief Constable of Devon and Cornwall ex p Central Electricity Generating Board </a:t>
            </a:r>
            <a:r>
              <a:rPr lang="en-US" sz="1300"/>
              <a:t>[1982] QB 458 per Lord Denning).</a:t>
            </a:r>
          </a:p>
          <a:p>
            <a:r>
              <a:rPr lang="en-US" sz="1300"/>
              <a:t>C.f. </a:t>
            </a:r>
            <a:r>
              <a:rPr lang="en-US" sz="1300" i="1"/>
              <a:t>Kaye v Robertso</a:t>
            </a:r>
            <a:r>
              <a:rPr lang="en-US" sz="1300"/>
              <a:t>n [1991] FSR 62 </a:t>
            </a:r>
            <a:endParaRPr lang="en-GB" sz="1300"/>
          </a:p>
        </p:txBody>
      </p:sp>
      <p:sp>
        <p:nvSpPr>
          <p:cNvPr id="41" name="Rectangle 4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8CD1CC2-278F-F2EC-618D-9F818E17A651}"/>
              </a:ext>
            </a:extLst>
          </p:cNvPr>
          <p:cNvPicPr>
            <a:picLocks noChangeAspect="1"/>
          </p:cNvPicPr>
          <p:nvPr/>
        </p:nvPicPr>
        <p:blipFill>
          <a:blip r:embed="rId2"/>
          <a:srcRect l="31214" r="-3" b="-3"/>
          <a:stretch/>
        </p:blipFill>
        <p:spPr>
          <a:xfrm>
            <a:off x="6930493" y="1264229"/>
            <a:ext cx="4223252" cy="4389825"/>
          </a:xfrm>
          <a:prstGeom prst="rect">
            <a:avLst/>
          </a:prstGeom>
        </p:spPr>
      </p:pic>
      <p:cxnSp>
        <p:nvCxnSpPr>
          <p:cNvPr id="43" name="Straight Connector 4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238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BC8AFE-4346-4CCF-A51F-1D7D0B106D26}"/>
              </a:ext>
            </a:extLst>
          </p:cNvPr>
          <p:cNvSpPr>
            <a:spLocks noGrp="1"/>
          </p:cNvSpPr>
          <p:nvPr>
            <p:ph type="title"/>
          </p:nvPr>
        </p:nvSpPr>
        <p:spPr>
          <a:xfrm>
            <a:off x="838200" y="365125"/>
            <a:ext cx="10515600" cy="1325563"/>
          </a:xfrm>
        </p:spPr>
        <p:txBody>
          <a:bodyPr>
            <a:normAutofit/>
          </a:bodyPr>
          <a:lstStyle/>
          <a:p>
            <a:r>
              <a:rPr lang="en-HK" sz="5400"/>
              <a:t>Actionable per se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167176-C348-449E-A041-92134E0F453E}"/>
              </a:ext>
            </a:extLst>
          </p:cNvPr>
          <p:cNvSpPr>
            <a:spLocks noGrp="1"/>
          </p:cNvSpPr>
          <p:nvPr>
            <p:ph idx="1"/>
          </p:nvPr>
        </p:nvSpPr>
        <p:spPr>
          <a:xfrm>
            <a:off x="838200" y="1929384"/>
            <a:ext cx="10515600" cy="4251960"/>
          </a:xfrm>
        </p:spPr>
        <p:txBody>
          <a:bodyPr>
            <a:normAutofit/>
          </a:bodyPr>
          <a:lstStyle/>
          <a:p>
            <a:r>
              <a:rPr lang="en-HK" sz="2200"/>
              <a:t>P does not have to suffer any injuries.</a:t>
            </a:r>
          </a:p>
          <a:p>
            <a:r>
              <a:rPr lang="en-HK" sz="2200" i="1"/>
              <a:t>Re F (mental patient: sterilisation) </a:t>
            </a:r>
            <a:r>
              <a:rPr lang="en-HK" sz="2200"/>
              <a:t>[1990] 2 AC 1: D can be liable in battery even if he/she improves P’s health.</a:t>
            </a:r>
          </a:p>
          <a:p>
            <a:r>
              <a:rPr lang="en-US" sz="2200"/>
              <a:t>Remoteness: D is liable for all direct consequences, even if unforeseeable (</a:t>
            </a:r>
            <a:r>
              <a:rPr lang="it-IT" sz="2200" i="1"/>
              <a:t>Wong Kwai Fun v Li Fung </a:t>
            </a:r>
            <a:r>
              <a:rPr lang="it-IT" sz="2200"/>
              <a:t>[1994] 1 HKC 549).</a:t>
            </a:r>
            <a:endParaRPr lang="en-GB" sz="2200"/>
          </a:p>
        </p:txBody>
      </p:sp>
    </p:spTree>
    <p:extLst>
      <p:ext uri="{BB962C8B-B14F-4D97-AF65-F5344CB8AC3E}">
        <p14:creationId xmlns:p14="http://schemas.microsoft.com/office/powerpoint/2010/main" val="2289883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anchor="b">
            <a:normAutofit/>
          </a:bodyPr>
          <a:lstStyle/>
          <a:p>
            <a:r>
              <a:rPr lang="en-GB" sz="5400"/>
              <a:t>‘Unlawful force: hostility?</a:t>
            </a:r>
          </a:p>
        </p:txBody>
      </p:sp>
      <p:sp>
        <p:nvSpPr>
          <p:cNvPr id="2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2493" y="2071316"/>
            <a:ext cx="6713552" cy="4119172"/>
          </a:xfrm>
        </p:spPr>
        <p:txBody>
          <a:bodyPr anchor="t">
            <a:normAutofit/>
          </a:bodyPr>
          <a:lstStyle/>
          <a:p>
            <a:r>
              <a:rPr lang="en-US" sz="1500" i="1"/>
              <a:t>Cole v Turner</a:t>
            </a:r>
            <a:r>
              <a:rPr lang="en-US" sz="1500"/>
              <a:t> (1704) 6 Mod 149 per Holt CJ: ‘The least touching of another </a:t>
            </a:r>
            <a:r>
              <a:rPr lang="en-US" sz="1500" i="1"/>
              <a:t>in anger </a:t>
            </a:r>
            <a:r>
              <a:rPr lang="en-US" sz="1500"/>
              <a:t>is a battery.’ </a:t>
            </a:r>
          </a:p>
          <a:p>
            <a:r>
              <a:rPr lang="en-GB" sz="1500" i="1"/>
              <a:t>Collins v Wilcock</a:t>
            </a:r>
            <a:r>
              <a:rPr lang="en-GB" sz="1500"/>
              <a:t>: </a:t>
            </a:r>
            <a:r>
              <a:rPr lang="en-US" sz="1500"/>
              <a:t>‘general exception embracing all physical contact which is generally acceptable in the ordinary conduct of everyday life.’</a:t>
            </a:r>
          </a:p>
          <a:p>
            <a:r>
              <a:rPr lang="en-US" sz="1500" i="1"/>
              <a:t>Wilson v Pringle</a:t>
            </a:r>
            <a:r>
              <a:rPr lang="en-US" sz="1500"/>
              <a:t>: hostility is required but hostility ‘cannot be equated with ill-will or malevolence.’</a:t>
            </a:r>
            <a:r>
              <a:rPr lang="en-US" sz="1500">
                <a:effectLst/>
              </a:rPr>
              <a:t> </a:t>
            </a:r>
            <a:r>
              <a:rPr lang="en-US" sz="1500"/>
              <a:t> </a:t>
            </a:r>
          </a:p>
          <a:p>
            <a:r>
              <a:rPr lang="en-US" sz="1500" i="1"/>
              <a:t>Re F (mental patient: sterilisation)</a:t>
            </a:r>
            <a:r>
              <a:rPr lang="en-US" sz="1500"/>
              <a:t> [1990] 2 AC 1</a:t>
            </a:r>
            <a:r>
              <a:rPr lang="en-US" sz="1500" i="1"/>
              <a:t>: </a:t>
            </a:r>
            <a:r>
              <a:rPr lang="en-US" sz="1500"/>
              <a:t>hostility is not required. </a:t>
            </a:r>
          </a:p>
          <a:p>
            <a:r>
              <a:rPr lang="en-US" sz="1500" i="1"/>
              <a:t>Flint v Tittensor</a:t>
            </a:r>
            <a:r>
              <a:rPr lang="en-US" sz="1500"/>
              <a:t> [2015] 1 WLR 4370</a:t>
            </a:r>
            <a:r>
              <a:rPr lang="en-GB" sz="1500"/>
              <a:t>: follows </a:t>
            </a:r>
            <a:r>
              <a:rPr lang="en-GB" sz="1500" i="1"/>
              <a:t>Wilson</a:t>
            </a:r>
            <a:r>
              <a:rPr lang="en-GB" sz="1500"/>
              <a:t> (but no mention of Lord Goff’s </a:t>
            </a:r>
            <a:r>
              <a:rPr lang="en-GB" sz="1500" i="1"/>
              <a:t>dicta</a:t>
            </a:r>
            <a:r>
              <a:rPr lang="en-GB" sz="1500"/>
              <a:t>).</a:t>
            </a:r>
          </a:p>
          <a:p>
            <a:r>
              <a:rPr lang="en-US" sz="1500" i="1"/>
              <a:t>Saeed v Secretary for Justice </a:t>
            </a:r>
            <a:r>
              <a:rPr lang="en-US" sz="1500"/>
              <a:t>[2015] 1 HKLRD 1030: hostility is not equated with ill-will ‘but evidence is required of an act contrary to the claimant’s right to freedom from unwarranted physical contact.’ </a:t>
            </a:r>
          </a:p>
          <a:p>
            <a:r>
              <a:rPr lang="en-US" sz="1500"/>
              <a:t>Either way, battery requires something more than ordinary physical contact. </a:t>
            </a:r>
          </a:p>
        </p:txBody>
      </p:sp>
      <p:pic>
        <p:nvPicPr>
          <p:cNvPr id="7" name="Picture 6">
            <a:extLst>
              <a:ext uri="{FF2B5EF4-FFF2-40B4-BE49-F238E27FC236}">
                <a16:creationId xmlns:a16="http://schemas.microsoft.com/office/drawing/2014/main" id="{A98C232F-98E8-3483-F1EA-2F3602DE2A5C}"/>
              </a:ext>
            </a:extLst>
          </p:cNvPr>
          <p:cNvPicPr>
            <a:picLocks noChangeAspect="1"/>
          </p:cNvPicPr>
          <p:nvPr/>
        </p:nvPicPr>
        <p:blipFill>
          <a:blip r:embed="rId2"/>
          <a:srcRect l="38503" r="7382" b="2"/>
          <a:stretch/>
        </p:blipFill>
        <p:spPr>
          <a:xfrm>
            <a:off x="7675658" y="2093976"/>
            <a:ext cx="3941064" cy="4096512"/>
          </a:xfrm>
          <a:prstGeom prst="rect">
            <a:avLst/>
          </a:prstGeom>
        </p:spPr>
      </p:pic>
    </p:spTree>
    <p:extLst>
      <p:ext uri="{BB962C8B-B14F-4D97-AF65-F5344CB8AC3E}">
        <p14:creationId xmlns:p14="http://schemas.microsoft.com/office/powerpoint/2010/main" val="322264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Arc 22">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6B41B4-49BB-46F2-B107-10C876318D3D}"/>
              </a:ext>
            </a:extLst>
          </p:cNvPr>
          <p:cNvSpPr>
            <a:spLocks noGrp="1"/>
          </p:cNvSpPr>
          <p:nvPr>
            <p:ph type="title"/>
          </p:nvPr>
        </p:nvSpPr>
        <p:spPr>
          <a:xfrm>
            <a:off x="874815" y="2322864"/>
            <a:ext cx="5491090" cy="2387600"/>
          </a:xfrm>
        </p:spPr>
        <p:txBody>
          <a:bodyPr vert="horz" lIns="91440" tIns="45720" rIns="91440" bIns="45720" rtlCol="0" anchor="b">
            <a:normAutofit/>
          </a:bodyPr>
          <a:lstStyle/>
          <a:p>
            <a:pPr algn="l"/>
            <a:r>
              <a:rPr lang="en-US" kern="1200">
                <a:solidFill>
                  <a:schemeClr val="tx1"/>
                </a:solidFill>
                <a:latin typeface="+mj-lt"/>
                <a:ea typeface="+mj-ea"/>
                <a:cs typeface="+mj-cs"/>
              </a:rPr>
              <a:t>Assault</a:t>
            </a:r>
          </a:p>
        </p:txBody>
      </p:sp>
      <p:pic>
        <p:nvPicPr>
          <p:cNvPr id="9" name="Picture 8">
            <a:extLst>
              <a:ext uri="{FF2B5EF4-FFF2-40B4-BE49-F238E27FC236}">
                <a16:creationId xmlns:a16="http://schemas.microsoft.com/office/drawing/2014/main" id="{12BA1834-A4CA-A2D9-8304-439C6572520E}"/>
              </a:ext>
            </a:extLst>
          </p:cNvPr>
          <p:cNvPicPr>
            <a:picLocks noChangeAspect="1"/>
          </p:cNvPicPr>
          <p:nvPr/>
        </p:nvPicPr>
        <p:blipFill rotWithShape="1">
          <a:blip r:embed="rId2">
            <a:extLst>
              <a:ext uri="{28A0092B-C50C-407E-A947-70E740481C1C}">
                <a14:useLocalDpi xmlns:a14="http://schemas.microsoft.com/office/drawing/2010/main"/>
              </a:ext>
            </a:extLst>
          </a:blip>
          <a:srcRect r="8726" b="2"/>
          <a:stretch/>
        </p:blipFill>
        <p:spPr>
          <a:xfrm>
            <a:off x="6417733" y="654567"/>
            <a:ext cx="5169282" cy="515366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5" name="Rectangle 24">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657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D9E1C6AC-46AC-D3CC-0459-63C4B77B091B}"/>
              </a:ext>
            </a:extLst>
          </p:cNvPr>
          <p:cNvPicPr>
            <a:picLocks noChangeAspect="1"/>
          </p:cNvPicPr>
          <p:nvPr/>
        </p:nvPicPr>
        <p:blipFill>
          <a:blip r:embed="rId2"/>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0" name="Arc 19">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1" y="479493"/>
            <a:ext cx="5257800" cy="1325563"/>
          </a:xfrm>
        </p:spPr>
        <p:txBody>
          <a:bodyPr>
            <a:normAutofit/>
          </a:bodyPr>
          <a:lstStyle/>
          <a:p>
            <a:r>
              <a:rPr lang="en-GB"/>
              <a:t>Assault</a:t>
            </a:r>
          </a:p>
        </p:txBody>
      </p:sp>
      <p:sp>
        <p:nvSpPr>
          <p:cNvPr id="3" name="Content Placeholder 2"/>
          <p:cNvSpPr>
            <a:spLocks noGrp="1"/>
          </p:cNvSpPr>
          <p:nvPr>
            <p:ph idx="1"/>
          </p:nvPr>
        </p:nvSpPr>
        <p:spPr>
          <a:xfrm>
            <a:off x="838201" y="1984443"/>
            <a:ext cx="5257800" cy="4192520"/>
          </a:xfrm>
        </p:spPr>
        <p:txBody>
          <a:bodyPr>
            <a:normAutofit/>
          </a:bodyPr>
          <a:lstStyle/>
          <a:p>
            <a:pPr marL="0" indent="0">
              <a:buNone/>
            </a:pPr>
            <a:r>
              <a:rPr lang="en-US"/>
              <a:t>‘An act which causes another person to apprehend the infliction of immediate, unlawful force on his person’ - </a:t>
            </a:r>
            <a:r>
              <a:rPr lang="en-US" i="1"/>
              <a:t>Collins v Wilcock</a:t>
            </a:r>
            <a:r>
              <a:rPr lang="en-US">
                <a:effectLst/>
              </a:rPr>
              <a:t> </a:t>
            </a:r>
            <a:r>
              <a:rPr lang="en-US"/>
              <a:t>[1984] 1 WLR 1172 at 1177 per Robert Goff LJ.</a:t>
            </a:r>
          </a:p>
          <a:p>
            <a:pPr marL="0" indent="0">
              <a:buNone/>
            </a:pPr>
            <a:endParaRPr lang="en-US"/>
          </a:p>
          <a:p>
            <a:pPr marL="0" indent="0">
              <a:buNone/>
            </a:pPr>
            <a:endParaRPr lang="en-US"/>
          </a:p>
        </p:txBody>
      </p:sp>
    </p:spTree>
    <p:extLst>
      <p:ext uri="{BB962C8B-B14F-4D97-AF65-F5344CB8AC3E}">
        <p14:creationId xmlns:p14="http://schemas.microsoft.com/office/powerpoint/2010/main" val="2835785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261F80-9E26-405E-B36F-202059B9C6CE}"/>
              </a:ext>
            </a:extLst>
          </p:cNvPr>
          <p:cNvSpPr>
            <a:spLocks noGrp="1"/>
          </p:cNvSpPr>
          <p:nvPr>
            <p:ph type="title"/>
          </p:nvPr>
        </p:nvSpPr>
        <p:spPr>
          <a:xfrm>
            <a:off x="838200" y="365125"/>
            <a:ext cx="10515600" cy="1325563"/>
          </a:xfrm>
        </p:spPr>
        <p:txBody>
          <a:bodyPr>
            <a:normAutofit/>
          </a:bodyPr>
          <a:lstStyle/>
          <a:p>
            <a:r>
              <a:rPr lang="en-HK"/>
              <a:t>Intention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1B738D-3208-4840-BCA2-EC35CAB29CF9}"/>
              </a:ext>
            </a:extLst>
          </p:cNvPr>
          <p:cNvSpPr>
            <a:spLocks noGrp="1"/>
          </p:cNvSpPr>
          <p:nvPr>
            <p:ph idx="1"/>
          </p:nvPr>
        </p:nvSpPr>
        <p:spPr>
          <a:xfrm>
            <a:off x="838200" y="1825625"/>
            <a:ext cx="10515600" cy="4351338"/>
          </a:xfrm>
        </p:spPr>
        <p:txBody>
          <a:bodyPr>
            <a:normAutofit/>
          </a:bodyPr>
          <a:lstStyle/>
          <a:p>
            <a:r>
              <a:rPr lang="en-GB"/>
              <a:t>Intention: D must intend for P to apprehend the a battery (have ‘</a:t>
            </a:r>
            <a:r>
              <a:rPr lang="en-US" b="0" i="0"/>
              <a:t>intended personally to put [P] in fear of imminent violence’)</a:t>
            </a:r>
            <a:r>
              <a:rPr lang="en-GB"/>
              <a:t>. Recklessness is not sufficient </a:t>
            </a:r>
            <a:r>
              <a:rPr lang="en-GB" i="1"/>
              <a:t>(</a:t>
            </a:r>
            <a:r>
              <a:rPr lang="en-GB" i="1" err="1"/>
              <a:t>Bici</a:t>
            </a:r>
            <a:r>
              <a:rPr lang="en-GB" i="0"/>
              <a:t>)</a:t>
            </a:r>
            <a:r>
              <a:rPr lang="en-GB" i="1"/>
              <a:t>.</a:t>
            </a:r>
            <a:endParaRPr lang="en-US" i="1"/>
          </a:p>
          <a:p>
            <a:endParaRPr lang="en-HK"/>
          </a:p>
        </p:txBody>
      </p:sp>
    </p:spTree>
    <p:extLst>
      <p:ext uri="{BB962C8B-B14F-4D97-AF65-F5344CB8AC3E}">
        <p14:creationId xmlns:p14="http://schemas.microsoft.com/office/powerpoint/2010/main" val="105107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C91245-126B-46AB-B9AD-E3E9243FD510}"/>
              </a:ext>
            </a:extLst>
          </p:cNvPr>
          <p:cNvSpPr>
            <a:spLocks noGrp="1"/>
          </p:cNvSpPr>
          <p:nvPr>
            <p:ph type="title"/>
          </p:nvPr>
        </p:nvSpPr>
        <p:spPr>
          <a:xfrm>
            <a:off x="808638" y="386930"/>
            <a:ext cx="9236700" cy="1188950"/>
          </a:xfrm>
        </p:spPr>
        <p:txBody>
          <a:bodyPr anchor="b">
            <a:normAutofit/>
          </a:bodyPr>
          <a:lstStyle/>
          <a:p>
            <a:r>
              <a:rPr lang="en-HK" sz="5400"/>
              <a:t>Reading </a:t>
            </a:r>
          </a:p>
        </p:txBody>
      </p:sp>
      <p:grpSp>
        <p:nvGrpSpPr>
          <p:cNvPr id="28" name="Group 27">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8" name="Rectangle 17">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B2920C-885D-4367-B2C8-200745FDCF8E}"/>
              </a:ext>
            </a:extLst>
          </p:cNvPr>
          <p:cNvSpPr>
            <a:spLocks noGrp="1"/>
          </p:cNvSpPr>
          <p:nvPr>
            <p:ph idx="1"/>
          </p:nvPr>
        </p:nvSpPr>
        <p:spPr>
          <a:xfrm>
            <a:off x="793660" y="2599509"/>
            <a:ext cx="10143668" cy="3435531"/>
          </a:xfrm>
        </p:spPr>
        <p:txBody>
          <a:bodyPr anchor="ctr">
            <a:normAutofit/>
          </a:bodyPr>
          <a:lstStyle/>
          <a:p>
            <a:r>
              <a:rPr lang="en-GB" sz="1700">
                <a:latin typeface="Arial"/>
                <a:cs typeface="Arial"/>
              </a:rPr>
              <a:t>Week 1: McBride and Bagshaw 2.1-2.3, </a:t>
            </a:r>
            <a:r>
              <a:rPr lang="en-US" sz="1700" i="1">
                <a:latin typeface="Arial"/>
                <a:cs typeface="Arial"/>
              </a:rPr>
              <a:t>Collins v Wilcock</a:t>
            </a:r>
            <a:r>
              <a:rPr lang="en-US" sz="1700">
                <a:effectLst/>
                <a:latin typeface="Arial"/>
                <a:cs typeface="Arial"/>
              </a:rPr>
              <a:t> </a:t>
            </a:r>
            <a:r>
              <a:rPr lang="en-US" sz="1700">
                <a:latin typeface="Arial"/>
                <a:cs typeface="Arial"/>
              </a:rPr>
              <a:t>[1984] 1 WLR 1172, </a:t>
            </a:r>
            <a:r>
              <a:rPr lang="en-GB" sz="1700" i="1">
                <a:latin typeface="Arial"/>
                <a:cs typeface="Arial"/>
              </a:rPr>
              <a:t>Bici v MOD</a:t>
            </a:r>
            <a:r>
              <a:rPr lang="en-GB" sz="1700">
                <a:latin typeface="Arial"/>
                <a:cs typeface="Arial"/>
              </a:rPr>
              <a:t> [2004] EWHC 786, </a:t>
            </a:r>
            <a:r>
              <a:rPr lang="en-GB" sz="1700" i="1">
                <a:latin typeface="Arial"/>
                <a:cs typeface="Arial"/>
              </a:rPr>
              <a:t>Iqbal v Prison Officers Association</a:t>
            </a:r>
            <a:r>
              <a:rPr lang="en-GB" sz="1700">
                <a:latin typeface="Arial"/>
                <a:cs typeface="Arial"/>
              </a:rPr>
              <a:t> [2010] QB 732.</a:t>
            </a:r>
          </a:p>
          <a:p>
            <a:r>
              <a:rPr lang="en-GB" sz="1700">
                <a:latin typeface="Arial"/>
                <a:cs typeface="Arial"/>
              </a:rPr>
              <a:t>Week 2: McBride and Bagshaw 22.1-22.2, </a:t>
            </a:r>
            <a:r>
              <a:rPr lang="en-GB" sz="1700" i="1">
                <a:latin typeface="Arial"/>
                <a:cs typeface="Arial"/>
              </a:rPr>
              <a:t>O v Rhodes</a:t>
            </a:r>
            <a:r>
              <a:rPr lang="en-GB" sz="1700">
                <a:latin typeface="Arial"/>
                <a:cs typeface="Arial"/>
              </a:rPr>
              <a:t> [2016] AC 219. </a:t>
            </a:r>
          </a:p>
          <a:p>
            <a:r>
              <a:rPr lang="en-HK" sz="1700" i="1"/>
              <a:t>Sir Elly Kadoorie &amp; Sons Ltd v Bradley </a:t>
            </a:r>
            <a:r>
              <a:rPr lang="en-HK" sz="1700"/>
              <a:t>[2024] HKCA 747</a:t>
            </a:r>
            <a:r>
              <a:rPr lang="en-GB" sz="1700"/>
              <a:t>.</a:t>
            </a:r>
          </a:p>
          <a:p>
            <a:r>
              <a:rPr lang="en-GB" sz="1700" i="1"/>
              <a:t>F v West Berkshire Health Authority</a:t>
            </a:r>
            <a:r>
              <a:rPr lang="en-GB" sz="1700"/>
              <a:t> [1990] 2 AC 1.</a:t>
            </a:r>
            <a:endParaRPr lang="en-GB" sz="1700" i="1"/>
          </a:p>
          <a:p>
            <a:r>
              <a:rPr lang="en-GB" sz="1700" i="1"/>
              <a:t>Ashley v Chief Constable of Sussex</a:t>
            </a:r>
            <a:r>
              <a:rPr lang="en-GB" sz="1700"/>
              <a:t> [2008] 1 AC 962.</a:t>
            </a:r>
          </a:p>
          <a:p>
            <a:r>
              <a:rPr lang="en-GB" sz="1700" i="1"/>
              <a:t>A-G v Kong Chung Shing</a:t>
            </a:r>
            <a:r>
              <a:rPr lang="en-GB" sz="1700"/>
              <a:t> [1980] HKLR 533.</a:t>
            </a:r>
            <a:endParaRPr lang="en-GB" sz="1700" i="1"/>
          </a:p>
          <a:p>
            <a:endParaRPr lang="en-GB" sz="1700" i="1"/>
          </a:p>
          <a:p>
            <a:endParaRPr lang="en-GB" sz="1700" i="1"/>
          </a:p>
          <a:p>
            <a:endParaRPr lang="en-HK" sz="1700" i="1"/>
          </a:p>
        </p:txBody>
      </p:sp>
    </p:spTree>
    <p:extLst>
      <p:ext uri="{BB962C8B-B14F-4D97-AF65-F5344CB8AC3E}">
        <p14:creationId xmlns:p14="http://schemas.microsoft.com/office/powerpoint/2010/main" val="2938888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6EA005-BE19-41DA-A716-F5F8DC0B70D7}"/>
              </a:ext>
            </a:extLst>
          </p:cNvPr>
          <p:cNvSpPr>
            <a:spLocks noGrp="1"/>
          </p:cNvSpPr>
          <p:nvPr>
            <p:ph type="title"/>
          </p:nvPr>
        </p:nvSpPr>
        <p:spPr>
          <a:xfrm>
            <a:off x="838200" y="365125"/>
            <a:ext cx="10515600" cy="1325563"/>
          </a:xfrm>
        </p:spPr>
        <p:txBody>
          <a:bodyPr>
            <a:normAutofit/>
          </a:bodyPr>
          <a:lstStyle/>
          <a:p>
            <a:r>
              <a:rPr lang="en-HK"/>
              <a:t>An act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90511D-6CF2-4E51-9884-8A6A09C40AC3}"/>
              </a:ext>
            </a:extLst>
          </p:cNvPr>
          <p:cNvSpPr>
            <a:spLocks noGrp="1"/>
          </p:cNvSpPr>
          <p:nvPr>
            <p:ph idx="1"/>
          </p:nvPr>
        </p:nvSpPr>
        <p:spPr>
          <a:xfrm>
            <a:off x="838200" y="1825625"/>
            <a:ext cx="10515600" cy="4351338"/>
          </a:xfrm>
        </p:spPr>
        <p:txBody>
          <a:bodyPr>
            <a:normAutofit/>
          </a:bodyPr>
          <a:lstStyle/>
          <a:p>
            <a:r>
              <a:rPr lang="en-GB"/>
              <a:t>It requires an overt act/conduct by D (</a:t>
            </a:r>
            <a:r>
              <a:rPr lang="en-US" b="0" i="1"/>
              <a:t>Mbasogo v Logo Ltd (No 1) </a:t>
            </a:r>
            <a:r>
              <a:rPr lang="en-US" b="0"/>
              <a:t>[2007] QB 846, </a:t>
            </a:r>
            <a:r>
              <a:rPr lang="en-US" b="0" i="1"/>
              <a:t>Hepburn v CC of Thames Valley Police</a:t>
            </a:r>
            <a:r>
              <a:rPr lang="en-US" b="0"/>
              <a:t> [2002] EWCA Civ 184).</a:t>
            </a:r>
          </a:p>
          <a:p>
            <a:r>
              <a:rPr lang="en-GB"/>
              <a:t>The act/conduct must cause C to ‘apprehend’ a battery (i.e. expect/think a battery is going to occur).</a:t>
            </a:r>
            <a:endParaRPr lang="en-US"/>
          </a:p>
          <a:p>
            <a:endParaRPr lang="en-US"/>
          </a:p>
          <a:p>
            <a:endParaRPr lang="en-HK"/>
          </a:p>
        </p:txBody>
      </p:sp>
    </p:spTree>
    <p:extLst>
      <p:ext uri="{BB962C8B-B14F-4D97-AF65-F5344CB8AC3E}">
        <p14:creationId xmlns:p14="http://schemas.microsoft.com/office/powerpoint/2010/main" val="1856690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838200" y="365125"/>
            <a:ext cx="5393361" cy="1325563"/>
          </a:xfrm>
        </p:spPr>
        <p:txBody>
          <a:bodyPr>
            <a:normAutofit/>
          </a:bodyPr>
          <a:lstStyle/>
          <a:p>
            <a:r>
              <a:rPr lang="en-GB"/>
              <a:t>Assault by words alone?</a:t>
            </a:r>
          </a:p>
        </p:txBody>
      </p:sp>
      <p:sp>
        <p:nvSpPr>
          <p:cNvPr id="3" name="Content Placeholder 2"/>
          <p:cNvSpPr>
            <a:spLocks noGrp="1"/>
          </p:cNvSpPr>
          <p:nvPr>
            <p:ph idx="1"/>
          </p:nvPr>
        </p:nvSpPr>
        <p:spPr>
          <a:xfrm>
            <a:off x="838200" y="1825625"/>
            <a:ext cx="5393361" cy="4351338"/>
          </a:xfrm>
        </p:spPr>
        <p:txBody>
          <a:bodyPr>
            <a:normAutofit/>
          </a:bodyPr>
          <a:lstStyle/>
          <a:p>
            <a:r>
              <a:rPr lang="en-US" sz="1500" i="1"/>
              <a:t>Meade’s v Belt’s Case</a:t>
            </a:r>
            <a:r>
              <a:rPr lang="en-US" sz="1500"/>
              <a:t> (1823) 1 Lewin 184 per Holroyd J: ‘no words or singing are equivalent to an assault.’</a:t>
            </a:r>
            <a:r>
              <a:rPr lang="en-US" sz="1500">
                <a:effectLst/>
              </a:rPr>
              <a:t> </a:t>
            </a:r>
          </a:p>
          <a:p>
            <a:r>
              <a:rPr lang="en-US" sz="1500" i="1"/>
              <a:t>R v Ireland</a:t>
            </a:r>
            <a:r>
              <a:rPr lang="en-US" sz="1500"/>
              <a:t> [1998] AC 147 per Lord Steyn: ‘The proposition that a gesture may amount to an assault, but that words can never suffice, is unrealistic and indefensible.’ (Silent phone calls). </a:t>
            </a:r>
          </a:p>
          <a:p>
            <a:r>
              <a:rPr lang="en-US" sz="1500" i="1"/>
              <a:t>Wong Kwai Fun v Li Fung </a:t>
            </a:r>
            <a:r>
              <a:rPr lang="en-US" sz="1500"/>
              <a:t>[1994] HKLY 688 per Woo J: C.f. annoying statements v threats of violence outside someone’s home could be. </a:t>
            </a:r>
          </a:p>
          <a:p>
            <a:r>
              <a:rPr lang="en-US" sz="1500" i="1"/>
              <a:t>Wong Wai Hing v Hui Wei Lee </a:t>
            </a:r>
            <a:r>
              <a:rPr lang="en-US" sz="1500"/>
              <a:t>[2000] HKEC 329 per </a:t>
            </a:r>
            <a:r>
              <a:rPr lang="en-US" sz="1500" err="1"/>
              <a:t>Sakhrani</a:t>
            </a:r>
            <a:r>
              <a:rPr lang="en-US" sz="1500"/>
              <a:t> J: threats by debt collection agencies constituted an assault.</a:t>
            </a:r>
          </a:p>
          <a:p>
            <a:r>
              <a:rPr lang="en-US" sz="1500" i="1"/>
              <a:t>Pong </a:t>
            </a:r>
            <a:r>
              <a:rPr lang="en-US" sz="1500" i="1" err="1"/>
              <a:t>Seong</a:t>
            </a:r>
            <a:r>
              <a:rPr lang="en-US" sz="1500" i="1"/>
              <a:t> Teresa v Chan Norman </a:t>
            </a:r>
            <a:r>
              <a:rPr lang="en-US" sz="1500"/>
              <a:t>[2014] 5 HKLRD 60 per DJ Linda Chan SC: vile language, gesturing aggressively and spray painting incidents.</a:t>
            </a:r>
          </a:p>
          <a:p>
            <a:endParaRPr lang="en-GB" sz="150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t="7103" r="-1" b="25396"/>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425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l="13147" r="18145" b="-1"/>
          <a:stretch/>
        </p:blipFill>
        <p:spPr>
          <a:xfrm>
            <a:off x="6541053" y="961164"/>
            <a:ext cx="4777381" cy="476296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1" name="Arc 20">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1" y="479493"/>
            <a:ext cx="5257800" cy="1325563"/>
          </a:xfrm>
        </p:spPr>
        <p:txBody>
          <a:bodyPr>
            <a:normAutofit/>
          </a:bodyPr>
          <a:lstStyle/>
          <a:p>
            <a:r>
              <a:rPr lang="en-GB"/>
              <a:t>Reasonable apprehension</a:t>
            </a:r>
          </a:p>
        </p:txBody>
      </p:sp>
      <p:sp>
        <p:nvSpPr>
          <p:cNvPr id="3" name="Content Placeholder 2"/>
          <p:cNvSpPr>
            <a:spLocks noGrp="1"/>
          </p:cNvSpPr>
          <p:nvPr>
            <p:ph idx="1"/>
          </p:nvPr>
        </p:nvSpPr>
        <p:spPr>
          <a:xfrm>
            <a:off x="838201" y="1984443"/>
            <a:ext cx="5257800" cy="4192520"/>
          </a:xfrm>
        </p:spPr>
        <p:txBody>
          <a:bodyPr>
            <a:normAutofit/>
          </a:bodyPr>
          <a:lstStyle/>
          <a:p>
            <a:endParaRPr lang="en-GB" sz="2200"/>
          </a:p>
          <a:p>
            <a:r>
              <a:rPr lang="it-IT" sz="2200"/>
              <a:t>An objective test (</a:t>
            </a:r>
            <a:r>
              <a:rPr lang="it-IT" sz="2200" i="1"/>
              <a:t>Pong Seong Teresa v Chan Norman)</a:t>
            </a:r>
            <a:r>
              <a:rPr lang="it-IT" sz="2200"/>
              <a:t>.</a:t>
            </a:r>
            <a:endParaRPr lang="en-GB" sz="2200" i="1"/>
          </a:p>
          <a:p>
            <a:r>
              <a:rPr lang="en-GB" sz="2200"/>
              <a:t>D must have capacity to carry out the threat (</a:t>
            </a:r>
            <a:r>
              <a:rPr lang="en-GB" sz="2200" i="1"/>
              <a:t>Mbasogo</a:t>
            </a:r>
            <a:r>
              <a:rPr lang="en-GB" sz="2200"/>
              <a:t>)</a:t>
            </a:r>
          </a:p>
          <a:p>
            <a:r>
              <a:rPr lang="en-GB" sz="2200"/>
              <a:t>Words can negate an assault (</a:t>
            </a:r>
            <a:r>
              <a:rPr lang="en-GB" sz="2200" i="1"/>
              <a:t>Tuberville v Savage </a:t>
            </a:r>
            <a:r>
              <a:rPr lang="en-GB" sz="2200"/>
              <a:t>(1669) 1 Mod 3).</a:t>
            </a:r>
          </a:p>
          <a:p>
            <a:r>
              <a:rPr lang="en-GB" sz="2200"/>
              <a:t>Conditional threats do not necessarily negate an assault (</a:t>
            </a:r>
            <a:r>
              <a:rPr lang="en-GB" sz="2200" i="1"/>
              <a:t>Read v Coker </a:t>
            </a:r>
            <a:r>
              <a:rPr lang="en-GB" sz="2200"/>
              <a:t>(1853) 13 CB 850).</a:t>
            </a:r>
          </a:p>
        </p:txBody>
      </p:sp>
    </p:spTree>
    <p:extLst>
      <p:ext uri="{BB962C8B-B14F-4D97-AF65-F5344CB8AC3E}">
        <p14:creationId xmlns:p14="http://schemas.microsoft.com/office/powerpoint/2010/main" val="942855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r="8977" b="2"/>
          <a:stretch/>
        </p:blipFill>
        <p:spPr>
          <a:xfrm>
            <a:off x="6541053" y="961168"/>
            <a:ext cx="4777381" cy="476295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5" name="Arc 2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1" y="479493"/>
            <a:ext cx="5257800" cy="1325563"/>
          </a:xfrm>
        </p:spPr>
        <p:txBody>
          <a:bodyPr>
            <a:normAutofit/>
          </a:bodyPr>
          <a:lstStyle/>
          <a:p>
            <a:r>
              <a:rPr lang="en-GB"/>
              <a:t>Direct and immediate</a:t>
            </a:r>
          </a:p>
        </p:txBody>
      </p:sp>
      <p:sp>
        <p:nvSpPr>
          <p:cNvPr id="3" name="Content Placeholder 2"/>
          <p:cNvSpPr>
            <a:spLocks noGrp="1"/>
          </p:cNvSpPr>
          <p:nvPr>
            <p:ph idx="1"/>
          </p:nvPr>
        </p:nvSpPr>
        <p:spPr>
          <a:xfrm>
            <a:off x="838201" y="1984443"/>
            <a:ext cx="5257800" cy="4192520"/>
          </a:xfrm>
        </p:spPr>
        <p:txBody>
          <a:bodyPr>
            <a:normAutofit/>
          </a:bodyPr>
          <a:lstStyle/>
          <a:p>
            <a:r>
              <a:rPr lang="en-GB"/>
              <a:t>P must expect an immediate assault.</a:t>
            </a:r>
          </a:p>
          <a:p>
            <a:r>
              <a:rPr lang="en-US" i="1"/>
              <a:t>Thomas v NUM</a:t>
            </a:r>
            <a:r>
              <a:rPr lang="en-US"/>
              <a:t> [1986] 1 Ch 20.</a:t>
            </a:r>
          </a:p>
          <a:p>
            <a:r>
              <a:rPr lang="en-US" i="1"/>
              <a:t>Stephens v Myers</a:t>
            </a:r>
            <a:r>
              <a:rPr lang="en-US"/>
              <a:t> (1830) 4 Car &amp; P 349.</a:t>
            </a:r>
            <a:r>
              <a:rPr lang="en-US">
                <a:effectLst/>
              </a:rPr>
              <a:t> </a:t>
            </a:r>
          </a:p>
          <a:p>
            <a:r>
              <a:rPr lang="en-GB" i="1"/>
              <a:t>Chan Chun Choi v </a:t>
            </a:r>
            <a:r>
              <a:rPr lang="en-GB" i="1" err="1"/>
              <a:t>Kwong</a:t>
            </a:r>
            <a:r>
              <a:rPr lang="en-GB" i="1"/>
              <a:t> Wang </a:t>
            </a:r>
            <a:r>
              <a:rPr lang="en-GB" i="1" err="1"/>
              <a:t>Pok</a:t>
            </a:r>
            <a:r>
              <a:rPr lang="en-GB"/>
              <a:t> [2021] HKCFI 700</a:t>
            </a:r>
          </a:p>
        </p:txBody>
      </p:sp>
    </p:spTree>
    <p:extLst>
      <p:ext uri="{BB962C8B-B14F-4D97-AF65-F5344CB8AC3E}">
        <p14:creationId xmlns:p14="http://schemas.microsoft.com/office/powerpoint/2010/main" val="4264248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6B9F07-6C7C-4F15-AFC9-C820FE839AFA}"/>
              </a:ext>
            </a:extLst>
          </p:cNvPr>
          <p:cNvSpPr>
            <a:spLocks noGrp="1"/>
          </p:cNvSpPr>
          <p:nvPr>
            <p:ph type="title"/>
          </p:nvPr>
        </p:nvSpPr>
        <p:spPr>
          <a:xfrm>
            <a:off x="838200" y="365125"/>
            <a:ext cx="10515600" cy="1325563"/>
          </a:xfrm>
        </p:spPr>
        <p:txBody>
          <a:bodyPr>
            <a:normAutofit/>
          </a:bodyPr>
          <a:lstStyle/>
          <a:p>
            <a:r>
              <a:rPr lang="en-HK"/>
              <a:t>Actionable per se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6592E3-1360-49B7-BC62-0E6EA2A7C1FD}"/>
              </a:ext>
            </a:extLst>
          </p:cNvPr>
          <p:cNvSpPr>
            <a:spLocks noGrp="1"/>
          </p:cNvSpPr>
          <p:nvPr>
            <p:ph idx="1"/>
          </p:nvPr>
        </p:nvSpPr>
        <p:spPr>
          <a:xfrm>
            <a:off x="838200" y="1825625"/>
            <a:ext cx="10515600" cy="4351338"/>
          </a:xfrm>
        </p:spPr>
        <p:txBody>
          <a:bodyPr>
            <a:normAutofit/>
          </a:bodyPr>
          <a:lstStyle/>
          <a:p>
            <a:r>
              <a:rPr lang="en-GB"/>
              <a:t>Assault is concerned with the </a:t>
            </a:r>
            <a:r>
              <a:rPr lang="en-GB" i="1"/>
              <a:t>apprehension</a:t>
            </a:r>
            <a:r>
              <a:rPr lang="en-GB"/>
              <a:t> of a battery. There does not need to be any physical contact (</a:t>
            </a:r>
            <a:r>
              <a:rPr lang="en-US" b="0" i="1"/>
              <a:t>Stephens v Myers</a:t>
            </a:r>
            <a:r>
              <a:rPr lang="en-US" b="0"/>
              <a:t> (1830) 4 C&amp;P 350)</a:t>
            </a:r>
            <a:r>
              <a:rPr lang="en-GB"/>
              <a:t>.</a:t>
            </a:r>
          </a:p>
          <a:p>
            <a:r>
              <a:rPr lang="en-GB"/>
              <a:t>C does not have to suffer any injury.</a:t>
            </a:r>
          </a:p>
          <a:p>
            <a:r>
              <a:rPr lang="en-GB"/>
              <a:t>C does not have to be fearful/scared.</a:t>
            </a:r>
          </a:p>
          <a:p>
            <a:endParaRPr lang="en-GB"/>
          </a:p>
          <a:p>
            <a:pPr marL="0" indent="0">
              <a:buNone/>
            </a:pPr>
            <a:endParaRPr lang="en-HK"/>
          </a:p>
        </p:txBody>
      </p:sp>
    </p:spTree>
    <p:extLst>
      <p:ext uri="{BB962C8B-B14F-4D97-AF65-F5344CB8AC3E}">
        <p14:creationId xmlns:p14="http://schemas.microsoft.com/office/powerpoint/2010/main" val="768089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51C73C-338F-44D9-ABDE-10B4719A5F27}"/>
              </a:ext>
            </a:extLst>
          </p:cNvPr>
          <p:cNvSpPr>
            <a:spLocks noGrp="1"/>
          </p:cNvSpPr>
          <p:nvPr>
            <p:ph type="title"/>
          </p:nvPr>
        </p:nvSpPr>
        <p:spPr>
          <a:xfrm>
            <a:off x="874815" y="2322864"/>
            <a:ext cx="5491090" cy="2387600"/>
          </a:xfrm>
        </p:spPr>
        <p:txBody>
          <a:bodyPr vert="horz" lIns="91440" tIns="45720" rIns="91440" bIns="45720" rtlCol="0" anchor="b">
            <a:normAutofit/>
          </a:bodyPr>
          <a:lstStyle/>
          <a:p>
            <a:pPr algn="l"/>
            <a:r>
              <a:rPr lang="en-US" kern="1200">
                <a:solidFill>
                  <a:schemeClr val="tx1"/>
                </a:solidFill>
                <a:latin typeface="+mj-lt"/>
                <a:ea typeface="+mj-ea"/>
                <a:cs typeface="+mj-cs"/>
              </a:rPr>
              <a:t>False imprisonment</a:t>
            </a:r>
          </a:p>
        </p:txBody>
      </p:sp>
      <p:pic>
        <p:nvPicPr>
          <p:cNvPr id="6" name="Picture 5">
            <a:extLst>
              <a:ext uri="{FF2B5EF4-FFF2-40B4-BE49-F238E27FC236}">
                <a16:creationId xmlns:a16="http://schemas.microsoft.com/office/drawing/2014/main" id="{C9964C3F-9AE6-A124-DCDF-78ECB38C0F76}"/>
              </a:ext>
            </a:extLst>
          </p:cNvPr>
          <p:cNvPicPr>
            <a:picLocks noChangeAspect="1"/>
          </p:cNvPicPr>
          <p:nvPr/>
        </p:nvPicPr>
        <p:blipFill>
          <a:blip r:embed="rId2"/>
          <a:stretch>
            <a:fillRect/>
          </a:stretch>
        </p:blipFill>
        <p:spPr>
          <a:xfrm>
            <a:off x="7889639" y="654567"/>
            <a:ext cx="3697376" cy="5559964"/>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Rectangle 14">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703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title"/>
          </p:nvPr>
        </p:nvSpPr>
        <p:spPr>
          <a:xfrm>
            <a:off x="838200" y="365125"/>
            <a:ext cx="5393361" cy="1325563"/>
          </a:xfrm>
        </p:spPr>
        <p:txBody>
          <a:bodyPr>
            <a:normAutofit/>
          </a:bodyPr>
          <a:lstStyle/>
          <a:p>
            <a:r>
              <a:rPr lang="en-GB"/>
              <a:t>False Imprisonment</a:t>
            </a:r>
          </a:p>
        </p:txBody>
      </p:sp>
      <p:sp>
        <p:nvSpPr>
          <p:cNvPr id="3" name="Content Placeholder 2"/>
          <p:cNvSpPr>
            <a:spLocks noGrp="1"/>
          </p:cNvSpPr>
          <p:nvPr>
            <p:ph idx="1"/>
          </p:nvPr>
        </p:nvSpPr>
        <p:spPr>
          <a:xfrm>
            <a:off x="838200" y="1825625"/>
            <a:ext cx="5393361" cy="4351338"/>
          </a:xfrm>
        </p:spPr>
        <p:txBody>
          <a:bodyPr>
            <a:normAutofit/>
          </a:bodyPr>
          <a:lstStyle/>
          <a:p>
            <a:pPr marL="0" indent="0">
              <a:buNone/>
            </a:pPr>
            <a:r>
              <a:rPr lang="en-US" sz="2000"/>
              <a:t>‘[T]he unlawful imposition of constraint upon another’s freedom of movement from a particular place’ – </a:t>
            </a:r>
            <a:r>
              <a:rPr lang="en-US" sz="2000" i="1"/>
              <a:t>Collins v Wilcock</a:t>
            </a:r>
            <a:r>
              <a:rPr lang="en-US" sz="2000">
                <a:effectLst/>
              </a:rPr>
              <a:t> </a:t>
            </a:r>
            <a:r>
              <a:rPr lang="en-US" sz="2000"/>
              <a:t>[1984] 1 WLR 1172 at 1177 per Robert Goff LJ.</a:t>
            </a:r>
          </a:p>
          <a:p>
            <a:pPr marL="0" indent="0">
              <a:buNone/>
            </a:pPr>
            <a:endParaRPr lang="en-GB" sz="2000"/>
          </a:p>
          <a:p>
            <a:pPr marL="0" indent="0">
              <a:buNone/>
            </a:pPr>
            <a:r>
              <a:rPr lang="en-US" sz="2000" i="1"/>
              <a:t>R (on the application of </a:t>
            </a:r>
            <a:r>
              <a:rPr lang="en-US" sz="2000" i="1" err="1"/>
              <a:t>Lumba</a:t>
            </a:r>
            <a:r>
              <a:rPr lang="en-US" sz="2000" i="1"/>
              <a:t>) v Secretary of State for the Home Department</a:t>
            </a:r>
            <a:r>
              <a:rPr lang="en-US" sz="2000"/>
              <a:t> [2012] 1 AC 245 at [65] per Lord Dyson: ‘All that a claimant has to prove</a:t>
            </a:r>
            <a:r>
              <a:rPr lang="mr-IN" sz="2000"/>
              <a:t>…</a:t>
            </a:r>
            <a:r>
              <a:rPr lang="en-US" sz="2000"/>
              <a:t>is that he was directly and intentionally imprisoned by the defendant, whereupon the burden shifts to the defendant to show that there was lawful justification for doing so.’</a:t>
            </a:r>
            <a:endParaRPr lang="en-GB" sz="2000"/>
          </a:p>
          <a:p>
            <a:pPr marL="0" indent="0">
              <a:buNone/>
            </a:pPr>
            <a:endParaRPr lang="en-GB" sz="200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l="1430" r="7821"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7"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351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l="35705" r="7875"/>
          <a:stretch/>
        </p:blipFill>
        <p:spPr>
          <a:xfrm>
            <a:off x="6541053" y="961153"/>
            <a:ext cx="4777381" cy="476298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4" name="Arc 2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1" y="479493"/>
            <a:ext cx="5257800" cy="1325563"/>
          </a:xfrm>
        </p:spPr>
        <p:txBody>
          <a:bodyPr>
            <a:normAutofit/>
          </a:bodyPr>
          <a:lstStyle/>
          <a:p>
            <a:r>
              <a:rPr lang="en-GB"/>
              <a:t>Intention</a:t>
            </a:r>
          </a:p>
        </p:txBody>
      </p:sp>
      <p:sp>
        <p:nvSpPr>
          <p:cNvPr id="3" name="Content Placeholder 2"/>
          <p:cNvSpPr>
            <a:spLocks noGrp="1"/>
          </p:cNvSpPr>
          <p:nvPr>
            <p:ph idx="1"/>
          </p:nvPr>
        </p:nvSpPr>
        <p:spPr>
          <a:xfrm>
            <a:off x="838201" y="1984443"/>
            <a:ext cx="5257800" cy="4192520"/>
          </a:xfrm>
        </p:spPr>
        <p:txBody>
          <a:bodyPr>
            <a:normAutofit/>
          </a:bodyPr>
          <a:lstStyle/>
          <a:p>
            <a:r>
              <a:rPr lang="en-US"/>
              <a:t>This tort requires an intention to perform the act </a:t>
            </a:r>
            <a:r>
              <a:rPr lang="en-US" i="1"/>
              <a:t>and</a:t>
            </a:r>
            <a:r>
              <a:rPr lang="en-US"/>
              <a:t> deprive C of his liberty (</a:t>
            </a:r>
            <a:r>
              <a:rPr lang="en-US" i="1"/>
              <a:t>Iqbal v Prison Officers Association</a:t>
            </a:r>
            <a:r>
              <a:rPr lang="en-US"/>
              <a:t> [2010] QB 732</a:t>
            </a:r>
            <a:r>
              <a:rPr lang="en-GB"/>
              <a:t>).</a:t>
            </a:r>
            <a:endParaRPr lang="en-US">
              <a:effectLst/>
            </a:endParaRPr>
          </a:p>
          <a:p>
            <a:r>
              <a:rPr lang="en-US"/>
              <a:t>Recklessness may suffice</a:t>
            </a:r>
            <a:r>
              <a:rPr lang="en-GB"/>
              <a:t> (</a:t>
            </a:r>
            <a:r>
              <a:rPr lang="en-GB" i="1"/>
              <a:t>Iqbal</a:t>
            </a:r>
            <a:r>
              <a:rPr lang="en-GB"/>
              <a:t>)</a:t>
            </a:r>
          </a:p>
          <a:p>
            <a:endParaRPr lang="en-US"/>
          </a:p>
        </p:txBody>
      </p:sp>
    </p:spTree>
    <p:extLst>
      <p:ext uri="{BB962C8B-B14F-4D97-AF65-F5344CB8AC3E}">
        <p14:creationId xmlns:p14="http://schemas.microsoft.com/office/powerpoint/2010/main" val="4238591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r="13239" b="1"/>
          <a:stretch/>
        </p:blipFill>
        <p:spPr>
          <a:xfrm>
            <a:off x="6541053" y="961165"/>
            <a:ext cx="4777381" cy="476296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1" name="Arc 30">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1" y="479493"/>
            <a:ext cx="5257800" cy="1325563"/>
          </a:xfrm>
        </p:spPr>
        <p:txBody>
          <a:bodyPr>
            <a:normAutofit/>
          </a:bodyPr>
          <a:lstStyle/>
          <a:p>
            <a:r>
              <a:rPr lang="en-GB"/>
              <a:t>A positive act</a:t>
            </a:r>
          </a:p>
        </p:txBody>
      </p:sp>
      <p:sp>
        <p:nvSpPr>
          <p:cNvPr id="3" name="Content Placeholder 2"/>
          <p:cNvSpPr>
            <a:spLocks noGrp="1"/>
          </p:cNvSpPr>
          <p:nvPr>
            <p:ph idx="1"/>
          </p:nvPr>
        </p:nvSpPr>
        <p:spPr>
          <a:xfrm>
            <a:off x="838201" y="1984443"/>
            <a:ext cx="5257800" cy="4192520"/>
          </a:xfrm>
        </p:spPr>
        <p:txBody>
          <a:bodyPr>
            <a:normAutofit/>
          </a:bodyPr>
          <a:lstStyle/>
          <a:p>
            <a:r>
              <a:rPr lang="en-US" sz="2000"/>
              <a:t>D is not liable if all they did was abstain from providing C with the means of escaping that constraint (</a:t>
            </a:r>
            <a:r>
              <a:rPr lang="en-US" sz="2000" i="1"/>
              <a:t>Herd v Weardale Steal, Coal and Coke Company </a:t>
            </a:r>
            <a:r>
              <a:rPr lang="en-US" sz="2000"/>
              <a:t>[1915] AC 67).</a:t>
            </a:r>
            <a:r>
              <a:rPr lang="en-US" sz="2000">
                <a:effectLst/>
              </a:rPr>
              <a:t> </a:t>
            </a:r>
            <a:endParaRPr lang="en-US" sz="2000"/>
          </a:p>
          <a:p>
            <a:r>
              <a:rPr lang="en-US" sz="2000"/>
              <a:t>Where D is under a duty to C e.g. a duty arising under a contract (</a:t>
            </a:r>
            <a:r>
              <a:rPr lang="en-US" sz="2000" i="1"/>
              <a:t>Iqbal</a:t>
            </a:r>
            <a:r>
              <a:rPr lang="en-US" sz="2000"/>
              <a:t> per Lord Neuberger)</a:t>
            </a:r>
          </a:p>
          <a:p>
            <a:r>
              <a:rPr lang="en-US" sz="2000"/>
              <a:t>Where a prison authority commits a ‘public law error’ – see </a:t>
            </a:r>
            <a:r>
              <a:rPr lang="en-US" sz="2000" i="1"/>
              <a:t>Governor of </a:t>
            </a:r>
            <a:r>
              <a:rPr lang="en-US" sz="2000" i="1" err="1"/>
              <a:t>Brockhill</a:t>
            </a:r>
            <a:r>
              <a:rPr lang="en-US" sz="2000" i="1"/>
              <a:t> Prison ex p Evans </a:t>
            </a:r>
            <a:r>
              <a:rPr lang="en-US" sz="2000"/>
              <a:t>[2001] 2 AC 19. C.f. </a:t>
            </a:r>
            <a:r>
              <a:rPr lang="en-US" sz="2000" i="1" err="1"/>
              <a:t>McCreaner</a:t>
            </a:r>
            <a:r>
              <a:rPr lang="en-US" sz="2000" i="1"/>
              <a:t> v MOJ</a:t>
            </a:r>
            <a:r>
              <a:rPr lang="en-US" sz="2000"/>
              <a:t> [2015] 1 WLR 354</a:t>
            </a:r>
          </a:p>
        </p:txBody>
      </p:sp>
    </p:spTree>
    <p:extLst>
      <p:ext uri="{BB962C8B-B14F-4D97-AF65-F5344CB8AC3E}">
        <p14:creationId xmlns:p14="http://schemas.microsoft.com/office/powerpoint/2010/main" val="2938379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l="21790" r="21790"/>
          <a:stretch/>
        </p:blipFill>
        <p:spPr>
          <a:xfrm>
            <a:off x="6541053" y="961153"/>
            <a:ext cx="4777381" cy="476298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5" name="Arc 2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1" y="479493"/>
            <a:ext cx="5257800" cy="1325563"/>
          </a:xfrm>
        </p:spPr>
        <p:txBody>
          <a:bodyPr>
            <a:normAutofit/>
          </a:bodyPr>
          <a:lstStyle/>
          <a:p>
            <a:r>
              <a:rPr lang="en-GB"/>
              <a:t>Directness</a:t>
            </a:r>
          </a:p>
        </p:txBody>
      </p:sp>
      <p:sp>
        <p:nvSpPr>
          <p:cNvPr id="3" name="Content Placeholder 2"/>
          <p:cNvSpPr>
            <a:spLocks noGrp="1"/>
          </p:cNvSpPr>
          <p:nvPr>
            <p:ph idx="1"/>
          </p:nvPr>
        </p:nvSpPr>
        <p:spPr>
          <a:xfrm>
            <a:off x="838201" y="1984443"/>
            <a:ext cx="5257800" cy="4192520"/>
          </a:xfrm>
        </p:spPr>
        <p:txBody>
          <a:bodyPr>
            <a:normAutofit/>
          </a:bodyPr>
          <a:lstStyle/>
          <a:p>
            <a:r>
              <a:rPr lang="en-US"/>
              <a:t>D’s act must be the direct cause of C’s imprisonment (</a:t>
            </a:r>
            <a:r>
              <a:rPr lang="en-US" i="1"/>
              <a:t>Davidson v CC for North Wales [1994] 2 All ER 597</a:t>
            </a:r>
            <a:r>
              <a:rPr lang="en-GB"/>
              <a:t>)</a:t>
            </a:r>
            <a:r>
              <a:rPr lang="en-US"/>
              <a:t>. </a:t>
            </a:r>
          </a:p>
          <a:p>
            <a:r>
              <a:rPr lang="en-US"/>
              <a:t>Merely providing the occasion for the constraint is not enough (</a:t>
            </a:r>
            <a:r>
              <a:rPr lang="en-US" i="1"/>
              <a:t>Iqbal)</a:t>
            </a:r>
            <a:endParaRPr lang="en-US"/>
          </a:p>
        </p:txBody>
      </p:sp>
    </p:spTree>
    <p:extLst>
      <p:ext uri="{BB962C8B-B14F-4D97-AF65-F5344CB8AC3E}">
        <p14:creationId xmlns:p14="http://schemas.microsoft.com/office/powerpoint/2010/main" val="1398100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3ABE84-C0D6-424C-8511-8D1D09F92507}"/>
              </a:ext>
            </a:extLst>
          </p:cNvPr>
          <p:cNvSpPr>
            <a:spLocks noGrp="1"/>
          </p:cNvSpPr>
          <p:nvPr>
            <p:ph type="title"/>
          </p:nvPr>
        </p:nvSpPr>
        <p:spPr>
          <a:xfrm>
            <a:off x="838200" y="365125"/>
            <a:ext cx="10515600" cy="1325563"/>
          </a:xfrm>
        </p:spPr>
        <p:txBody>
          <a:bodyPr>
            <a:normAutofit/>
          </a:bodyPr>
          <a:lstStyle/>
          <a:p>
            <a:r>
              <a:rPr lang="en-HK"/>
              <a:t>Introduction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171705-7889-456E-BD35-D10B6BDDB513}"/>
              </a:ext>
            </a:extLst>
          </p:cNvPr>
          <p:cNvSpPr>
            <a:spLocks noGrp="1"/>
          </p:cNvSpPr>
          <p:nvPr>
            <p:ph idx="1"/>
          </p:nvPr>
        </p:nvSpPr>
        <p:spPr>
          <a:xfrm>
            <a:off x="838200" y="1825625"/>
            <a:ext cx="10515600" cy="4351338"/>
          </a:xfrm>
        </p:spPr>
        <p:txBody>
          <a:bodyPr>
            <a:normAutofit/>
          </a:bodyPr>
          <a:lstStyle/>
          <a:p>
            <a:r>
              <a:rPr lang="en-HK"/>
              <a:t>This lecture is concerned with </a:t>
            </a:r>
            <a:r>
              <a:rPr lang="en-HK" u="sng"/>
              <a:t>intentional torts to the person.</a:t>
            </a:r>
          </a:p>
          <a:p>
            <a:r>
              <a:rPr lang="en-HK"/>
              <a:t>We will cover a group of torts known as trespass to the person.</a:t>
            </a:r>
          </a:p>
          <a:p>
            <a:r>
              <a:rPr lang="en-HK"/>
              <a:t>Two related torts (the rule in </a:t>
            </a:r>
            <a:r>
              <a:rPr lang="en-HK" i="1"/>
              <a:t>Wilkinson v Downton</a:t>
            </a:r>
            <a:r>
              <a:rPr lang="en-HK"/>
              <a:t> and harassment).</a:t>
            </a:r>
          </a:p>
          <a:p>
            <a:r>
              <a:rPr lang="en-HK"/>
              <a:t>Defences to these torts.</a:t>
            </a:r>
          </a:p>
        </p:txBody>
      </p:sp>
    </p:spTree>
    <p:extLst>
      <p:ext uri="{BB962C8B-B14F-4D97-AF65-F5344CB8AC3E}">
        <p14:creationId xmlns:p14="http://schemas.microsoft.com/office/powerpoint/2010/main" val="4056145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Imprisonment</a:t>
            </a:r>
          </a:p>
        </p:txBody>
      </p:sp>
      <p:sp>
        <p:nvSpPr>
          <p:cNvPr id="24" name="Arc 2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a:normAutofit/>
          </a:bodyPr>
          <a:lstStyle/>
          <a:p>
            <a:r>
              <a:rPr lang="en-US" sz="2200"/>
              <a:t>‘The essence of imprisonment is being made to stay in a particular place by another person. The methods which might be used to keep a person there are many and various. They could be physical barriers, such as locks and bars. They could be physical people, such as guards who would physically prevent the person leaving if he tried to do so. They could also be threats, whether of force or of legal process…The point is that the person is obliged to stay where he is ordered to stay whether he wants to do so or not.’ </a:t>
            </a:r>
            <a:r>
              <a:rPr lang="en-US" sz="2200" i="1"/>
              <a:t>R (Jalloh) v Secretary of State for the Home Department</a:t>
            </a:r>
            <a:r>
              <a:rPr lang="en-US" sz="2200"/>
              <a:t> [2020] UKSC 4 at [24] per Lady Hale.</a:t>
            </a:r>
            <a:endParaRPr lang="en-GB" sz="2200"/>
          </a:p>
          <a:p>
            <a:r>
              <a:rPr lang="en-GB" sz="2200"/>
              <a:t>The constraint need not be physical (</a:t>
            </a:r>
            <a:r>
              <a:rPr lang="en-US" sz="2200" i="1"/>
              <a:t>Alleyne v Commissioner of Police of the Metropolis</a:t>
            </a:r>
            <a:r>
              <a:rPr lang="en-US" sz="2200"/>
              <a:t>).</a:t>
            </a:r>
          </a:p>
          <a:p>
            <a:r>
              <a:rPr lang="en-US" sz="2200"/>
              <a:t>A large area is capable of being an area of constraint (</a:t>
            </a:r>
            <a:r>
              <a:rPr lang="en-US" sz="2200" i="1"/>
              <a:t>Austin v Commissioner of Police for the Metropolis</a:t>
            </a:r>
            <a:r>
              <a:rPr lang="en-GB" sz="2200"/>
              <a:t>).</a:t>
            </a:r>
            <a:endParaRPr lang="en-US" sz="2200"/>
          </a:p>
          <a:p>
            <a:endParaRPr lang="en-US" sz="2200"/>
          </a:p>
        </p:txBody>
      </p:sp>
    </p:spTree>
    <p:extLst>
      <p:ext uri="{BB962C8B-B14F-4D97-AF65-F5344CB8AC3E}">
        <p14:creationId xmlns:p14="http://schemas.microsoft.com/office/powerpoint/2010/main" val="1376426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GB" sz="5400"/>
              <a:t>Imprisonment</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r>
              <a:rPr lang="en-US" sz="2200"/>
              <a:t>The restraint of C’s freedom of movement must be total: </a:t>
            </a:r>
            <a:r>
              <a:rPr lang="en-US" sz="2200" i="1"/>
              <a:t>Bird v Jones </a:t>
            </a:r>
            <a:r>
              <a:rPr lang="en-US" sz="2200"/>
              <a:t>(1845) 7 QB 742.</a:t>
            </a:r>
          </a:p>
          <a:p>
            <a:r>
              <a:rPr lang="en-US" sz="2200"/>
              <a:t>D can place reasonable conditions on C’s exit: </a:t>
            </a:r>
            <a:r>
              <a:rPr lang="en-US" sz="2200" i="1"/>
              <a:t>Robinson v Balmain New Ferry Co</a:t>
            </a:r>
            <a:r>
              <a:rPr lang="en-US" sz="2200"/>
              <a:t> </a:t>
            </a:r>
            <a:r>
              <a:rPr lang="en-US" sz="2200" i="1"/>
              <a:t>Ltd</a:t>
            </a:r>
            <a:r>
              <a:rPr lang="en-US" sz="2200"/>
              <a:t>. [1910] AC 295.</a:t>
            </a:r>
          </a:p>
          <a:p>
            <a:pPr marL="0" indent="0">
              <a:buNone/>
            </a:pPr>
            <a:endParaRPr lang="en-US" sz="220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l="16956" r="2662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7240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8638" y="386930"/>
            <a:ext cx="9236700" cy="1188950"/>
          </a:xfrm>
        </p:spPr>
        <p:txBody>
          <a:bodyPr anchor="b">
            <a:normAutofit/>
          </a:bodyPr>
          <a:lstStyle/>
          <a:p>
            <a:r>
              <a:rPr lang="en-GB" sz="5400"/>
              <a:t>Actionable per se</a:t>
            </a:r>
          </a:p>
        </p:txBody>
      </p:sp>
      <p:grpSp>
        <p:nvGrpSpPr>
          <p:cNvPr id="35" name="Group 34">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36" name="Rectangle 35">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3660" y="2599509"/>
            <a:ext cx="10143668" cy="3435531"/>
          </a:xfrm>
        </p:spPr>
        <p:txBody>
          <a:bodyPr anchor="ctr">
            <a:normAutofit/>
          </a:bodyPr>
          <a:lstStyle/>
          <a:p>
            <a:pPr marL="0" indent="0">
              <a:buNone/>
            </a:pPr>
            <a:r>
              <a:rPr lang="en-US" sz="2000"/>
              <a:t>Must D be aware of the constraint?</a:t>
            </a:r>
          </a:p>
          <a:p>
            <a:pPr marL="0" indent="0">
              <a:buNone/>
            </a:pPr>
            <a:r>
              <a:rPr lang="en-US" sz="2000"/>
              <a:t>Old law: C must be aware of the constraint. See </a:t>
            </a:r>
            <a:r>
              <a:rPr lang="en-US" sz="2000" i="1"/>
              <a:t>Herring v Boyle</a:t>
            </a:r>
            <a:r>
              <a:rPr lang="en-US" sz="2000"/>
              <a:t> (1834) 1 Cr M &amp; R 377.</a:t>
            </a:r>
          </a:p>
          <a:p>
            <a:pPr marL="0" indent="0">
              <a:buNone/>
            </a:pPr>
            <a:endParaRPr lang="en-US" sz="2000"/>
          </a:p>
          <a:p>
            <a:pPr marL="0" indent="0">
              <a:buNone/>
            </a:pPr>
            <a:r>
              <a:rPr lang="en-US" sz="2000" i="1"/>
              <a:t>C.f. Meering v Grahame-White Aviation</a:t>
            </a:r>
            <a:r>
              <a:rPr lang="en-US" sz="2000"/>
              <a:t> (1919) 122 LT 44 at 53-54 per Atkin LJ.</a:t>
            </a:r>
          </a:p>
          <a:p>
            <a:pPr marL="0" indent="0">
              <a:buNone/>
            </a:pPr>
            <a:endParaRPr lang="en-US" sz="2000"/>
          </a:p>
          <a:p>
            <a:pPr marL="0" indent="0">
              <a:buNone/>
            </a:pPr>
            <a:r>
              <a:rPr lang="en-US" sz="2000"/>
              <a:t>Confirmed by Lord Griffiths in </a:t>
            </a:r>
            <a:r>
              <a:rPr lang="en-US" sz="2000" i="1"/>
              <a:t>Murray v Ministry of Defence</a:t>
            </a:r>
            <a:r>
              <a:rPr lang="en-US" sz="2000"/>
              <a:t> [1988] 1 WLR 692 and Lord Dyson in </a:t>
            </a:r>
            <a:r>
              <a:rPr lang="en-US" sz="2000" i="1"/>
              <a:t>Lumba</a:t>
            </a:r>
            <a:r>
              <a:rPr lang="en-US" sz="2000"/>
              <a:t>.</a:t>
            </a:r>
          </a:p>
          <a:p>
            <a:pPr marL="0" indent="0">
              <a:buNone/>
            </a:pPr>
            <a:r>
              <a:rPr lang="en-US" sz="2000"/>
              <a:t>See also </a:t>
            </a:r>
            <a:r>
              <a:rPr lang="en-US" sz="2000" i="1"/>
              <a:t>R v Bournewood Community and Mental Health NHS Trust, Ex p L </a:t>
            </a:r>
            <a:r>
              <a:rPr lang="en-US" sz="2000"/>
              <a:t>[1999] 1 AC 458 and </a:t>
            </a:r>
            <a:r>
              <a:rPr lang="en-US" sz="2000" i="1"/>
              <a:t>Attorney General v Chan Yuen Lung </a:t>
            </a:r>
            <a:r>
              <a:rPr lang="en-US" sz="2000"/>
              <a:t>[1989] HKCFI 282.</a:t>
            </a:r>
          </a:p>
        </p:txBody>
      </p:sp>
    </p:spTree>
    <p:extLst>
      <p:ext uri="{BB962C8B-B14F-4D97-AF65-F5344CB8AC3E}">
        <p14:creationId xmlns:p14="http://schemas.microsoft.com/office/powerpoint/2010/main" val="3102820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rotWithShape="1">
          <a:blip r:embed="rId2"/>
          <a:stretch/>
        </p:blipFill>
        <p:spPr>
          <a:xfrm>
            <a:off x="6541053" y="705532"/>
            <a:ext cx="4777381" cy="527422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6" name="Arc 3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1" y="479493"/>
            <a:ext cx="5257800" cy="1325563"/>
          </a:xfrm>
        </p:spPr>
        <p:txBody>
          <a:bodyPr>
            <a:normAutofit/>
          </a:bodyPr>
          <a:lstStyle/>
          <a:p>
            <a:r>
              <a:rPr lang="en-GB"/>
              <a:t>Actionable per se</a:t>
            </a:r>
          </a:p>
        </p:txBody>
      </p:sp>
      <p:sp>
        <p:nvSpPr>
          <p:cNvPr id="3" name="Content Placeholder 2"/>
          <p:cNvSpPr>
            <a:spLocks noGrp="1"/>
          </p:cNvSpPr>
          <p:nvPr>
            <p:ph idx="1"/>
          </p:nvPr>
        </p:nvSpPr>
        <p:spPr>
          <a:xfrm>
            <a:off x="838201" y="1984443"/>
            <a:ext cx="5257800" cy="4192520"/>
          </a:xfrm>
        </p:spPr>
        <p:txBody>
          <a:bodyPr>
            <a:normAutofit/>
          </a:bodyPr>
          <a:lstStyle/>
          <a:p>
            <a:pPr marL="0" indent="0">
              <a:buNone/>
            </a:pPr>
            <a:r>
              <a:rPr lang="en-GB" sz="2200"/>
              <a:t>It does not matter that C would have been constrained anyway but for D’s act</a:t>
            </a:r>
          </a:p>
          <a:p>
            <a:pPr marL="0" indent="0">
              <a:buNone/>
            </a:pPr>
            <a:r>
              <a:rPr lang="en-GB" sz="2200"/>
              <a:t>See </a:t>
            </a:r>
            <a:r>
              <a:rPr lang="en-GB" sz="2200" i="1" err="1"/>
              <a:t>Lumba</a:t>
            </a:r>
            <a:r>
              <a:rPr lang="en-GB" sz="2200" i="1"/>
              <a:t> </a:t>
            </a:r>
            <a:r>
              <a:rPr lang="en-GB" sz="2200"/>
              <a:t>at [71] per Lord Dyson: </a:t>
            </a:r>
          </a:p>
          <a:p>
            <a:pPr marL="0" indent="0">
              <a:buNone/>
            </a:pPr>
            <a:r>
              <a:rPr lang="en-GB" sz="2200" i="1"/>
              <a:t>‘</a:t>
            </a:r>
            <a:r>
              <a:rPr lang="en-US" sz="2200" i="1"/>
              <a:t>If the power could and would have been lawfully exercised, that is a powerful reason for concluding that the detainee has suffered no loss and is entitled to no more than nominal damages. But that is not a reason for holding that the tort has not been committed.’</a:t>
            </a:r>
          </a:p>
          <a:p>
            <a:pPr marL="0" indent="0">
              <a:buNone/>
            </a:pPr>
            <a:r>
              <a:rPr lang="en-US" sz="2200"/>
              <a:t>(P may only receive nominal damages in such circumstances).</a:t>
            </a:r>
          </a:p>
        </p:txBody>
      </p:sp>
    </p:spTree>
    <p:extLst>
      <p:ext uri="{BB962C8B-B14F-4D97-AF65-F5344CB8AC3E}">
        <p14:creationId xmlns:p14="http://schemas.microsoft.com/office/powerpoint/2010/main" val="2186319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99DB2-509D-7212-712B-B137F8EA5AE5}"/>
              </a:ext>
            </a:extLst>
          </p:cNvPr>
          <p:cNvSpPr>
            <a:spLocks noGrp="1"/>
          </p:cNvSpPr>
          <p:nvPr>
            <p:ph type="title"/>
          </p:nvPr>
        </p:nvSpPr>
        <p:spPr>
          <a:xfrm>
            <a:off x="808638" y="386930"/>
            <a:ext cx="9236700" cy="1188950"/>
          </a:xfrm>
        </p:spPr>
        <p:txBody>
          <a:bodyPr anchor="b">
            <a:normAutofit/>
          </a:bodyPr>
          <a:lstStyle/>
          <a:p>
            <a:r>
              <a:rPr lang="en-GB" sz="5400"/>
              <a:t>Question</a:t>
            </a:r>
            <a:endParaRPr lang="en-US" sz="5400"/>
          </a:p>
        </p:txBody>
      </p:sp>
      <p:grpSp>
        <p:nvGrpSpPr>
          <p:cNvPr id="21" name="Group 2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EE7F9F-6D24-05FE-460A-9D1A38B9A4BF}"/>
              </a:ext>
            </a:extLst>
          </p:cNvPr>
          <p:cNvSpPr>
            <a:spLocks noGrp="1"/>
          </p:cNvSpPr>
          <p:nvPr>
            <p:ph idx="1"/>
          </p:nvPr>
        </p:nvSpPr>
        <p:spPr>
          <a:xfrm>
            <a:off x="793660" y="2599509"/>
            <a:ext cx="10143668" cy="3435531"/>
          </a:xfrm>
        </p:spPr>
        <p:txBody>
          <a:bodyPr anchor="ctr">
            <a:normAutofit/>
          </a:bodyPr>
          <a:lstStyle/>
          <a:p>
            <a:pPr marL="0" indent="0">
              <a:buNone/>
            </a:pPr>
            <a:r>
              <a:rPr lang="en-US" sz="1500"/>
              <a:t>Steve, a well-known local thug was out walking last weekend when he noticed his old enemy, Gary, on the other side of the road. Steve was unable to cross the road because of the heavy volume of traffic. Yet he did manage to attract Gary’s attention by waving his fists in the air and shouting: “Your days are numbered, Gary. I know exactly where you live”. Worried by this, Gary ran away. </a:t>
            </a:r>
          </a:p>
          <a:p>
            <a:pPr marL="0" indent="0">
              <a:buNone/>
            </a:pPr>
            <a:r>
              <a:rPr lang="en-US" sz="1500"/>
              <a:t>Later that day, in the park, Steve met another old enemy of his: Kenny. Steve ran towards Kenny and swung a punch at him. Kenny ducked, and the blow struck Kenny’s friend, Martin, on the jaw. Steve ran away to the Duncan’s factory where he works as a part-time caretaker. He went into the staff common room which is on the first floor. He sat down in a big armchair and soon fell asleep. While he was asleep, Duncan, the owner locked the door to the common room thinking that no-one was using it and that it ought to be locked for the night. Steve did not wake up until he heard the common room door being unlocked by Duncan the next morning. Realising he had been locked in, Steve was glad he had not woken up during the night given that the only way out would have been through a sash window that is located about 3 meters above the ground.  </a:t>
            </a:r>
          </a:p>
          <a:p>
            <a:pPr marL="0" indent="0">
              <a:buNone/>
            </a:pPr>
            <a:r>
              <a:rPr lang="en-US" sz="1500"/>
              <a:t>Discuss the liability in tort of Steve and Duncan.</a:t>
            </a:r>
          </a:p>
          <a:p>
            <a:pPr marL="0" indent="0">
              <a:buNone/>
            </a:pPr>
            <a:endParaRPr lang="en-US" sz="1500"/>
          </a:p>
        </p:txBody>
      </p:sp>
    </p:spTree>
    <p:extLst>
      <p:ext uri="{BB962C8B-B14F-4D97-AF65-F5344CB8AC3E}">
        <p14:creationId xmlns:p14="http://schemas.microsoft.com/office/powerpoint/2010/main" val="2968511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CF72F19-1473-448C-AA14-0CB8AA374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17E5D-4FF0-4DF3-A4F1-4F17C7F5B372}"/>
              </a:ext>
            </a:extLst>
          </p:cNvPr>
          <p:cNvSpPr>
            <a:spLocks noGrp="1"/>
          </p:cNvSpPr>
          <p:nvPr>
            <p:ph type="title"/>
          </p:nvPr>
        </p:nvSpPr>
        <p:spPr>
          <a:xfrm>
            <a:off x="599609" y="679731"/>
            <a:ext cx="4171994" cy="3736540"/>
          </a:xfrm>
        </p:spPr>
        <p:txBody>
          <a:bodyPr vert="horz" lIns="91440" tIns="45720" rIns="91440" bIns="45720" rtlCol="0" anchor="b">
            <a:normAutofit/>
          </a:bodyPr>
          <a:lstStyle/>
          <a:p>
            <a:pPr algn="l"/>
            <a:r>
              <a:rPr lang="en-US">
                <a:latin typeface="+mj-lt"/>
                <a:ea typeface="+mj-ea"/>
                <a:cs typeface="+mj-cs"/>
              </a:rPr>
              <a:t>The rule in </a:t>
            </a:r>
            <a:r>
              <a:rPr lang="en-US" i="1">
                <a:latin typeface="+mj-lt"/>
                <a:ea typeface="+mj-ea"/>
                <a:cs typeface="+mj-cs"/>
              </a:rPr>
              <a:t>Wilkinson v Downton</a:t>
            </a:r>
            <a:endParaRPr lang="en-US">
              <a:latin typeface="+mj-lt"/>
              <a:ea typeface="+mj-ea"/>
              <a:cs typeface="+mj-cs"/>
            </a:endParaRPr>
          </a:p>
        </p:txBody>
      </p:sp>
      <p:sp>
        <p:nvSpPr>
          <p:cNvPr id="3" name="Text Placeholder 2">
            <a:extLst>
              <a:ext uri="{FF2B5EF4-FFF2-40B4-BE49-F238E27FC236}">
                <a16:creationId xmlns:a16="http://schemas.microsoft.com/office/drawing/2014/main" id="{BD51A268-DBE6-4478-93B1-4B731F3F73B7}"/>
              </a:ext>
            </a:extLst>
          </p:cNvPr>
          <p:cNvSpPr>
            <a:spLocks noGrp="1"/>
          </p:cNvSpPr>
          <p:nvPr>
            <p:ph type="body" idx="1"/>
          </p:nvPr>
        </p:nvSpPr>
        <p:spPr>
          <a:xfrm>
            <a:off x="599609" y="4685288"/>
            <a:ext cx="4171994" cy="1035781"/>
          </a:xfrm>
        </p:spPr>
        <p:txBody>
          <a:bodyPr vert="horz" lIns="91440" tIns="45720" rIns="91440" bIns="45720" rtlCol="0">
            <a:normAutofit/>
          </a:bodyPr>
          <a:lstStyle/>
          <a:p>
            <a:pPr algn="l"/>
            <a:r>
              <a:rPr lang="en-US">
                <a:solidFill>
                  <a:schemeClr val="tx1"/>
                </a:solidFill>
                <a:latin typeface="+mn-lt"/>
                <a:ea typeface="+mn-ea"/>
                <a:cs typeface="+mn-cs"/>
              </a:rPr>
              <a:t>Or, the tort of ‘intentional infliction of harm’</a:t>
            </a:r>
          </a:p>
        </p:txBody>
      </p:sp>
      <p:grpSp>
        <p:nvGrpSpPr>
          <p:cNvPr id="31" name="Group 3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5" name="Straight Connector 2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608C38-45D0-1770-500F-87DCD66FCC0A}"/>
              </a:ext>
            </a:extLst>
          </p:cNvPr>
          <p:cNvPicPr>
            <a:picLocks noChangeAspect="1"/>
          </p:cNvPicPr>
          <p:nvPr/>
        </p:nvPicPr>
        <p:blipFill rotWithShape="1">
          <a:blip r:embed="rId2">
            <a:extLst>
              <a:ext uri="{28A0092B-C50C-407E-A947-70E740481C1C}">
                <a14:useLocalDpi xmlns:a14="http://schemas.microsoft.com/office/drawing/2010/main"/>
              </a:ext>
            </a:extLst>
          </a:blip>
          <a:srcRect l="7737" r="1885" b="-2"/>
          <a:stretch/>
        </p:blipFill>
        <p:spPr>
          <a:xfrm>
            <a:off x="5640572" y="557360"/>
            <a:ext cx="5608830" cy="5632704"/>
          </a:xfrm>
          <a:prstGeom prst="rect">
            <a:avLst/>
          </a:prstGeom>
        </p:spPr>
      </p:pic>
    </p:spTree>
    <p:extLst>
      <p:ext uri="{BB962C8B-B14F-4D97-AF65-F5344CB8AC3E}">
        <p14:creationId xmlns:p14="http://schemas.microsoft.com/office/powerpoint/2010/main" val="2439982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The Rule in </a:t>
            </a:r>
            <a:r>
              <a:rPr lang="en-GB" i="1"/>
              <a:t>Wilkinson v Downton </a:t>
            </a:r>
            <a:r>
              <a:rPr lang="en-GB"/>
              <a:t>[1897] 2 QB 57</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a:normAutofit/>
          </a:bodyPr>
          <a:lstStyle/>
          <a:p>
            <a:r>
              <a:rPr lang="en-GB"/>
              <a:t>Not a trespass tort – action on the case. </a:t>
            </a:r>
          </a:p>
          <a:p>
            <a:r>
              <a:rPr lang="en-GB"/>
              <a:t>Where </a:t>
            </a:r>
            <a:r>
              <a:rPr lang="en-US"/>
              <a:t>D has ‘</a:t>
            </a:r>
            <a:r>
              <a:rPr lang="en-US" err="1"/>
              <a:t>wilfully</a:t>
            </a:r>
            <a:r>
              <a:rPr lang="en-US"/>
              <a:t> done an act calculated to cause physical harm to the plaintiff — that is to say, to infringe her legal right to personal safety, and has in fact thereby caused physical harm to her’</a:t>
            </a:r>
            <a:r>
              <a:rPr lang="en-US">
                <a:effectLst/>
              </a:rPr>
              <a:t> –</a:t>
            </a:r>
            <a:r>
              <a:rPr lang="en-US"/>
              <a:t>per Wright J.</a:t>
            </a:r>
            <a:r>
              <a:rPr lang="en-US">
                <a:effectLst/>
              </a:rPr>
              <a:t>  </a:t>
            </a:r>
          </a:p>
        </p:txBody>
      </p:sp>
    </p:spTree>
    <p:extLst>
      <p:ext uri="{BB962C8B-B14F-4D97-AF65-F5344CB8AC3E}">
        <p14:creationId xmlns:p14="http://schemas.microsoft.com/office/powerpoint/2010/main" val="2035244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A chequered history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a:normAutofit/>
          </a:bodyPr>
          <a:lstStyle/>
          <a:p>
            <a:r>
              <a:rPr lang="en-US" i="1" dirty="0" err="1"/>
              <a:t>Janvier</a:t>
            </a:r>
            <a:r>
              <a:rPr lang="en-US" i="1" dirty="0"/>
              <a:t> v Sweeney</a:t>
            </a:r>
            <a:r>
              <a:rPr lang="en-US" dirty="0"/>
              <a:t> [1919] 2 KB 316</a:t>
            </a:r>
            <a:r>
              <a:rPr lang="en-GB" dirty="0"/>
              <a:t>.</a:t>
            </a:r>
            <a:r>
              <a:rPr lang="en-US" dirty="0"/>
              <a:t> </a:t>
            </a:r>
          </a:p>
          <a:p>
            <a:r>
              <a:rPr lang="en-US" i="1" dirty="0" err="1"/>
              <a:t>Khorasandjian</a:t>
            </a:r>
            <a:r>
              <a:rPr lang="en-US" i="1" dirty="0"/>
              <a:t> v Bush </a:t>
            </a:r>
            <a:r>
              <a:rPr lang="en-US" dirty="0"/>
              <a:t>[1993] QB 727</a:t>
            </a:r>
            <a:r>
              <a:rPr lang="en-GB" dirty="0"/>
              <a:t>.</a:t>
            </a:r>
          </a:p>
          <a:p>
            <a:r>
              <a:rPr lang="en-GB" i="1"/>
              <a:t>Wong Kwai Fun v Li Fung</a:t>
            </a:r>
            <a:r>
              <a:rPr lang="en-GB"/>
              <a:t> [1994] HKLY 688.</a:t>
            </a:r>
            <a:endParaRPr lang="en-US" i="1" dirty="0"/>
          </a:p>
          <a:p>
            <a:r>
              <a:rPr lang="en-US" i="1" dirty="0"/>
              <a:t>Wong v Parkside Health NHS Trust</a:t>
            </a:r>
            <a:r>
              <a:rPr lang="en-US" dirty="0"/>
              <a:t> [2003] 3 All ER 932</a:t>
            </a:r>
            <a:r>
              <a:rPr lang="en-GB" dirty="0"/>
              <a:t>.</a:t>
            </a:r>
            <a:endParaRPr lang="en-US" dirty="0"/>
          </a:p>
          <a:p>
            <a:r>
              <a:rPr lang="en-US" i="1" dirty="0"/>
              <a:t>Wainwright v Home Office</a:t>
            </a:r>
            <a:r>
              <a:rPr lang="en-US" dirty="0"/>
              <a:t> [2004] 2 AC 406.</a:t>
            </a:r>
            <a:endParaRPr lang="en-GB" dirty="0"/>
          </a:p>
          <a:p>
            <a:endParaRPr lang="en-GB" dirty="0"/>
          </a:p>
        </p:txBody>
      </p:sp>
    </p:spTree>
    <p:extLst>
      <p:ext uri="{BB962C8B-B14F-4D97-AF65-F5344CB8AC3E}">
        <p14:creationId xmlns:p14="http://schemas.microsoft.com/office/powerpoint/2010/main" val="324106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3662" y="386930"/>
            <a:ext cx="10066122" cy="1298448"/>
          </a:xfrm>
        </p:spPr>
        <p:txBody>
          <a:bodyPr anchor="b">
            <a:normAutofit/>
          </a:bodyPr>
          <a:lstStyle/>
          <a:p>
            <a:r>
              <a:rPr lang="en-GB" sz="4800" i="1"/>
              <a:t>O v Rhodes </a:t>
            </a:r>
            <a:r>
              <a:rPr lang="en-US" sz="4800"/>
              <a:t>[2016] AC 219</a:t>
            </a:r>
            <a:r>
              <a:rPr lang="en-US" sz="4800">
                <a:effectLst/>
              </a:rPr>
              <a:t> </a:t>
            </a:r>
            <a:endParaRPr lang="en-GB" sz="4800" i="1"/>
          </a:p>
        </p:txBody>
      </p:sp>
      <p:sp>
        <p:nvSpPr>
          <p:cNvPr id="32" name="Rectangle 3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3661" y="2599509"/>
            <a:ext cx="4530898" cy="3639450"/>
          </a:xfrm>
        </p:spPr>
        <p:txBody>
          <a:bodyPr anchor="ctr">
            <a:normAutofit/>
          </a:bodyPr>
          <a:lstStyle/>
          <a:p>
            <a:pPr marL="0" lvl="0" indent="0">
              <a:buNone/>
            </a:pPr>
            <a:r>
              <a:rPr lang="en-GB" sz="2000"/>
              <a:t>The tort has three elements: </a:t>
            </a:r>
          </a:p>
          <a:p>
            <a:pPr marL="514350" lvl="0" indent="-514350">
              <a:buFont typeface="+mj-lt"/>
              <a:buAutoNum type="arabicPeriod"/>
            </a:pPr>
            <a:r>
              <a:rPr lang="en-GB" sz="2000" b="1"/>
              <a:t>A conduct element</a:t>
            </a:r>
            <a:r>
              <a:rPr lang="en-HK" sz="2000" b="1"/>
              <a:t>;</a:t>
            </a:r>
            <a:endParaRPr lang="en-US" sz="2000"/>
          </a:p>
          <a:p>
            <a:pPr marL="514350" lvl="0" indent="-514350">
              <a:buFont typeface="+mj-lt"/>
              <a:buAutoNum type="arabicPeriod"/>
            </a:pPr>
            <a:r>
              <a:rPr lang="en-GB" sz="2000" b="1"/>
              <a:t>A mental element;</a:t>
            </a:r>
          </a:p>
          <a:p>
            <a:pPr marL="514350" lvl="0" indent="-514350">
              <a:buFont typeface="+mj-lt"/>
              <a:buAutoNum type="arabicPeriod"/>
            </a:pPr>
            <a:r>
              <a:rPr lang="en-GB" sz="2000" b="1"/>
              <a:t>A consequence element.</a:t>
            </a:r>
            <a:endParaRPr lang="en-GB" sz="2000" b="1" i="1"/>
          </a:p>
          <a:p>
            <a:pPr marL="0" marR="0" lvl="0" indent="0" defTabSz="914400" eaLnBrk="1" fontAlgn="auto" latinLnBrk="0" hangingPunct="1">
              <a:spcBef>
                <a:spcPts val="0"/>
              </a:spcBef>
              <a:spcAft>
                <a:spcPts val="0"/>
              </a:spcAft>
              <a:buClrTx/>
              <a:buSzTx/>
              <a:buFontTx/>
              <a:buNone/>
              <a:tabLst/>
              <a:defRPr/>
            </a:pPr>
            <a:endParaRPr lang="en-GB" sz="2000"/>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l="26887" r="16864" b="2"/>
          <a:stretch/>
        </p:blipFill>
        <p:spPr>
          <a:xfrm>
            <a:off x="6629544" y="2484255"/>
            <a:ext cx="3714253" cy="3714244"/>
          </a:xfrm>
          <a:prstGeom prst="rect">
            <a:avLst/>
          </a:prstGeom>
        </p:spPr>
      </p:pic>
      <p:sp>
        <p:nvSpPr>
          <p:cNvPr id="36" name="Rectangle 3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815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B9EC39-DF30-42FB-A572-EFA17F04115F}"/>
              </a:ext>
            </a:extLst>
          </p:cNvPr>
          <p:cNvSpPr>
            <a:spLocks noGrp="1"/>
          </p:cNvSpPr>
          <p:nvPr>
            <p:ph type="title"/>
          </p:nvPr>
        </p:nvSpPr>
        <p:spPr>
          <a:xfrm>
            <a:off x="838200" y="365125"/>
            <a:ext cx="10515600" cy="1325563"/>
          </a:xfrm>
        </p:spPr>
        <p:txBody>
          <a:bodyPr>
            <a:normAutofit/>
          </a:bodyPr>
          <a:lstStyle/>
          <a:p>
            <a:r>
              <a:rPr lang="en-HK"/>
              <a:t>The conduct element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AF621E-5C1C-4C16-BE29-A96B6B4E7ED9}"/>
              </a:ext>
            </a:extLst>
          </p:cNvPr>
          <p:cNvSpPr>
            <a:spLocks noGrp="1"/>
          </p:cNvSpPr>
          <p:nvPr>
            <p:ph idx="1"/>
          </p:nvPr>
        </p:nvSpPr>
        <p:spPr>
          <a:xfrm>
            <a:off x="838200" y="1825625"/>
            <a:ext cx="10515600" cy="4351338"/>
          </a:xfrm>
        </p:spPr>
        <p:txBody>
          <a:bodyPr>
            <a:normAutofit/>
          </a:bodyPr>
          <a:lstStyle/>
          <a:p>
            <a:r>
              <a:rPr lang="en-US" i="1"/>
              <a:t>Rhodes </a:t>
            </a:r>
            <a:r>
              <a:rPr lang="en-US"/>
              <a:t>per Lady Hale and Lord Toulson: ‘The conduct element requires words or conduct directed towards the claimant for which there is no justification or reasonable excuse, and the burden of proof is on the claimant.’</a:t>
            </a:r>
            <a:endParaRPr lang="en-HK"/>
          </a:p>
        </p:txBody>
      </p:sp>
    </p:spTree>
    <p:extLst>
      <p:ext uri="{BB962C8B-B14F-4D97-AF65-F5344CB8AC3E}">
        <p14:creationId xmlns:p14="http://schemas.microsoft.com/office/powerpoint/2010/main" val="2203666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Trespass to the Person</a:t>
            </a:r>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a:normAutofit/>
          </a:bodyPr>
          <a:lstStyle/>
          <a:p>
            <a:r>
              <a:rPr lang="en-US"/>
              <a:t>The ancient torts of </a:t>
            </a:r>
            <a:r>
              <a:rPr lang="en-US" u="sng"/>
              <a:t>battery</a:t>
            </a:r>
            <a:r>
              <a:rPr lang="en-US"/>
              <a:t>, </a:t>
            </a:r>
            <a:r>
              <a:rPr lang="en-US" u="sng"/>
              <a:t>assault</a:t>
            </a:r>
            <a:r>
              <a:rPr lang="en-US"/>
              <a:t> and </a:t>
            </a:r>
            <a:r>
              <a:rPr lang="en-US" u="sng"/>
              <a:t>false imprisonment</a:t>
            </a:r>
            <a:r>
              <a:rPr lang="en-US"/>
              <a:t> are collectively known as trespass to the person. </a:t>
            </a:r>
          </a:p>
          <a:p>
            <a:r>
              <a:rPr lang="en-US"/>
              <a:t>Contrast trespass and the action on the case.</a:t>
            </a:r>
          </a:p>
          <a:p>
            <a:r>
              <a:rPr lang="en-US"/>
              <a:t>The trespass torts protect an individual’s right to bodily integrity and liberty.</a:t>
            </a:r>
          </a:p>
          <a:p>
            <a:r>
              <a:rPr lang="en-GB"/>
              <a:t>They have three elements in common:</a:t>
            </a:r>
          </a:p>
          <a:p>
            <a:pPr marL="971550" lvl="1" indent="-514350">
              <a:buFont typeface="+mj-lt"/>
              <a:buAutoNum type="arabicPeriod"/>
            </a:pPr>
            <a:r>
              <a:rPr lang="en-US"/>
              <a:t>They are committed </a:t>
            </a:r>
            <a:r>
              <a:rPr lang="en-US" i="1"/>
              <a:t>intentionally</a:t>
            </a:r>
            <a:r>
              <a:rPr lang="en-US"/>
              <a:t>;</a:t>
            </a:r>
          </a:p>
          <a:p>
            <a:pPr marL="971550" lvl="1" indent="-514350">
              <a:buFont typeface="+mj-lt"/>
              <a:buAutoNum type="arabicPeriod"/>
            </a:pPr>
            <a:r>
              <a:rPr lang="en-US"/>
              <a:t>They involve </a:t>
            </a:r>
            <a:r>
              <a:rPr lang="en-US" i="1"/>
              <a:t>direct and immediate</a:t>
            </a:r>
            <a:r>
              <a:rPr lang="en-US"/>
              <a:t> interferences with the claimant;</a:t>
            </a:r>
          </a:p>
          <a:p>
            <a:pPr marL="971550" lvl="1" indent="-514350">
              <a:buFont typeface="+mj-lt"/>
              <a:buAutoNum type="arabicPeriod"/>
            </a:pPr>
            <a:r>
              <a:rPr lang="en-US"/>
              <a:t>They are </a:t>
            </a:r>
            <a:r>
              <a:rPr lang="en-US" i="1"/>
              <a:t>actionable per se</a:t>
            </a:r>
            <a:r>
              <a:rPr lang="en-US"/>
              <a:t>.</a:t>
            </a:r>
          </a:p>
          <a:p>
            <a:endParaRPr lang="en-GB"/>
          </a:p>
        </p:txBody>
      </p:sp>
    </p:spTree>
    <p:extLst>
      <p:ext uri="{BB962C8B-B14F-4D97-AF65-F5344CB8AC3E}">
        <p14:creationId xmlns:p14="http://schemas.microsoft.com/office/powerpoint/2010/main" val="1164713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4582-3834-438E-8C08-02EEA1A50400}"/>
              </a:ext>
            </a:extLst>
          </p:cNvPr>
          <p:cNvSpPr>
            <a:spLocks noGrp="1"/>
          </p:cNvSpPr>
          <p:nvPr>
            <p:ph type="title"/>
          </p:nvPr>
        </p:nvSpPr>
        <p:spPr/>
        <p:txBody>
          <a:bodyPr/>
          <a:lstStyle/>
          <a:p>
            <a:r>
              <a:rPr lang="en-HK"/>
              <a:t>The mental element</a:t>
            </a:r>
          </a:p>
        </p:txBody>
      </p:sp>
      <p:sp>
        <p:nvSpPr>
          <p:cNvPr id="3" name="Content Placeholder 2">
            <a:extLst>
              <a:ext uri="{FF2B5EF4-FFF2-40B4-BE49-F238E27FC236}">
                <a16:creationId xmlns:a16="http://schemas.microsoft.com/office/drawing/2014/main" id="{0D7CBFEE-F1AB-45E4-B2BD-EFEA388FB772}"/>
              </a:ext>
            </a:extLst>
          </p:cNvPr>
          <p:cNvSpPr>
            <a:spLocks noGrp="1"/>
          </p:cNvSpPr>
          <p:nvPr>
            <p:ph idx="1"/>
          </p:nvPr>
        </p:nvSpPr>
        <p:spPr/>
        <p:txBody>
          <a:bodyPr>
            <a:normAutofit fontScale="70000" lnSpcReduction="20000"/>
          </a:bodyPr>
          <a:lstStyle/>
          <a:p>
            <a:r>
              <a:rPr lang="en-US"/>
              <a:t>D’s intent can be one of two types: (1) </a:t>
            </a:r>
            <a:r>
              <a:rPr lang="en-US" err="1"/>
              <a:t>wilfully</a:t>
            </a:r>
            <a:r>
              <a:rPr lang="en-US"/>
              <a:t> intending to cause the requisite injury to C by his act; or (2) deliberately acting in a way that calculated to cause C the requisite injury. </a:t>
            </a:r>
          </a:p>
          <a:p>
            <a:r>
              <a:rPr lang="en-US"/>
              <a:t>Where C’s injury is a </a:t>
            </a:r>
            <a:r>
              <a:rPr lang="en-US" err="1"/>
              <a:t>recognisable</a:t>
            </a:r>
            <a:r>
              <a:rPr lang="en-US"/>
              <a:t> psychiatric injury, then it is sufficient if D deliberately acts in a way that was calculated to cause C severe distress which in fact resulted in that psychiatric injury.</a:t>
            </a:r>
          </a:p>
          <a:p>
            <a:r>
              <a:rPr lang="en-US"/>
              <a:t>Intent is not imputed. </a:t>
            </a:r>
          </a:p>
          <a:p>
            <a:r>
              <a:rPr lang="en-US"/>
              <a:t>Recklessness is insufficient.</a:t>
            </a:r>
          </a:p>
          <a:p>
            <a:endParaRPr lang="en-HK"/>
          </a:p>
          <a:p>
            <a:r>
              <a:rPr lang="en-GB" sz="2800" i="1"/>
              <a:t>C v WH </a:t>
            </a:r>
            <a:r>
              <a:rPr lang="en-GB" sz="2800"/>
              <a:t>[2015] EWHC 2687: sexual gratification still satisfied the </a:t>
            </a:r>
            <a:r>
              <a:rPr lang="en-GB"/>
              <a:t>mental element as it was obvious it would cause harm.</a:t>
            </a:r>
            <a:endParaRPr lang="en-GB" i="1"/>
          </a:p>
          <a:p>
            <a:r>
              <a:rPr lang="en-GB" sz="2800" i="1" err="1"/>
              <a:t>Brayshaw</a:t>
            </a:r>
            <a:r>
              <a:rPr lang="en-GB" sz="2800" i="1"/>
              <a:t> v Apsley Surgery </a:t>
            </a:r>
            <a:r>
              <a:rPr lang="en-GB" sz="2800"/>
              <a:t>[2018] EWHC 3286: </a:t>
            </a:r>
            <a:r>
              <a:rPr lang="en-US" sz="2800"/>
              <a:t>religious proselyting was not sufficient for the mental element. ‘All the evidence suggests that the intention of the second defendant, misguided as it may have been, was the claimant’s well-being and the improvement of her spiritual (and therefore mental) health.’</a:t>
            </a:r>
            <a:endParaRPr lang="en-HK"/>
          </a:p>
        </p:txBody>
      </p:sp>
    </p:spTree>
    <p:extLst>
      <p:ext uri="{BB962C8B-B14F-4D97-AF65-F5344CB8AC3E}">
        <p14:creationId xmlns:p14="http://schemas.microsoft.com/office/powerpoint/2010/main" val="2621782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89F87A-38B2-4BDD-A7E6-A8464F8C53E0}"/>
              </a:ext>
            </a:extLst>
          </p:cNvPr>
          <p:cNvSpPr>
            <a:spLocks noGrp="1"/>
          </p:cNvSpPr>
          <p:nvPr>
            <p:ph type="title"/>
          </p:nvPr>
        </p:nvSpPr>
        <p:spPr>
          <a:xfrm>
            <a:off x="630936" y="640080"/>
            <a:ext cx="4818888" cy="1481328"/>
          </a:xfrm>
        </p:spPr>
        <p:txBody>
          <a:bodyPr anchor="b">
            <a:normAutofit/>
          </a:bodyPr>
          <a:lstStyle/>
          <a:p>
            <a:r>
              <a:rPr lang="en-HK" sz="4200"/>
              <a:t>The consequence element</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405AD8-C717-434D-8F50-9B1FFA03CCF8}"/>
              </a:ext>
            </a:extLst>
          </p:cNvPr>
          <p:cNvSpPr>
            <a:spLocks noGrp="1"/>
          </p:cNvSpPr>
          <p:nvPr>
            <p:ph idx="1"/>
          </p:nvPr>
        </p:nvSpPr>
        <p:spPr>
          <a:xfrm>
            <a:off x="630936" y="2660904"/>
            <a:ext cx="4818888" cy="3547872"/>
          </a:xfrm>
        </p:spPr>
        <p:txBody>
          <a:bodyPr anchor="t">
            <a:normAutofit/>
          </a:bodyPr>
          <a:lstStyle/>
          <a:p>
            <a:r>
              <a:rPr lang="en-US" sz="2200"/>
              <a:t>P must have suffered from a physical harm or a recognized psychiatric injury.</a:t>
            </a:r>
            <a:endParaRPr lang="en-HK" sz="2200"/>
          </a:p>
        </p:txBody>
      </p:sp>
      <p:pic>
        <p:nvPicPr>
          <p:cNvPr id="6" name="Picture 5">
            <a:extLst>
              <a:ext uri="{FF2B5EF4-FFF2-40B4-BE49-F238E27FC236}">
                <a16:creationId xmlns:a16="http://schemas.microsoft.com/office/drawing/2014/main" id="{ACD96B2B-EFD7-CA8A-8844-074E0F9DAFEF}"/>
              </a:ext>
            </a:extLst>
          </p:cNvPr>
          <p:cNvPicPr>
            <a:picLocks noChangeAspect="1"/>
          </p:cNvPicPr>
          <p:nvPr/>
        </p:nvPicPr>
        <p:blipFill>
          <a:blip r:embed="rId2"/>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2399642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C9220-86BA-457D-BD64-929F09C08016}"/>
              </a:ext>
            </a:extLst>
          </p:cNvPr>
          <p:cNvSpPr>
            <a:spLocks noGrp="1"/>
          </p:cNvSpPr>
          <p:nvPr>
            <p:ph type="title"/>
          </p:nvPr>
        </p:nvSpPr>
        <p:spPr>
          <a:xfrm>
            <a:off x="1524000" y="1293338"/>
            <a:ext cx="9144000" cy="3274592"/>
          </a:xfrm>
        </p:spPr>
        <p:txBody>
          <a:bodyPr vert="horz" lIns="91440" tIns="45720" rIns="91440" bIns="45720" rtlCol="0" anchor="ctr">
            <a:normAutofit/>
          </a:bodyPr>
          <a:lstStyle/>
          <a:p>
            <a:r>
              <a:rPr lang="en-US" sz="7200" kern="1200">
                <a:solidFill>
                  <a:schemeClr val="tx1"/>
                </a:solidFill>
                <a:latin typeface="+mj-lt"/>
                <a:ea typeface="+mj-ea"/>
                <a:cs typeface="+mj-cs"/>
              </a:rPr>
              <a:t>The tort of harassment</a:t>
            </a:r>
          </a:p>
        </p:txBody>
      </p:sp>
      <p:cxnSp>
        <p:nvCxnSpPr>
          <p:cNvPr id="24" name="Straight Connector 2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187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l="30243" r="3614" b="-3"/>
          <a:stretch/>
        </p:blipFill>
        <p:spPr>
          <a:xfrm>
            <a:off x="6541053" y="859732"/>
            <a:ext cx="4777381" cy="496582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7" name="Arc 2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1" y="479493"/>
            <a:ext cx="5257800" cy="1325563"/>
          </a:xfrm>
        </p:spPr>
        <p:txBody>
          <a:bodyPr>
            <a:normAutofit/>
          </a:bodyPr>
          <a:lstStyle/>
          <a:p>
            <a:r>
              <a:rPr lang="en-GB"/>
              <a:t>Harassment</a:t>
            </a:r>
          </a:p>
        </p:txBody>
      </p:sp>
      <p:sp>
        <p:nvSpPr>
          <p:cNvPr id="3" name="Content Placeholder 2"/>
          <p:cNvSpPr>
            <a:spLocks noGrp="1"/>
          </p:cNvSpPr>
          <p:nvPr>
            <p:ph idx="1"/>
          </p:nvPr>
        </p:nvSpPr>
        <p:spPr>
          <a:xfrm>
            <a:off x="838201" y="1984443"/>
            <a:ext cx="5257800" cy="4192520"/>
          </a:xfrm>
        </p:spPr>
        <p:txBody>
          <a:bodyPr>
            <a:normAutofit/>
          </a:bodyPr>
          <a:lstStyle/>
          <a:p>
            <a:r>
              <a:rPr lang="en-US" sz="2000"/>
              <a:t>Traditionally, there was no tort of harassment (though other torts could be used in response to harassing conduct).</a:t>
            </a:r>
          </a:p>
          <a:p>
            <a:r>
              <a:rPr lang="en-US" sz="2000"/>
              <a:t>English law responded with the Protection from Harassment Act 1997, whereby D would commit a tort (and criminal offence) for knowingly engaging in a course of conduct that amounted to harassment. </a:t>
            </a:r>
          </a:p>
          <a:p>
            <a:r>
              <a:rPr lang="en-US" sz="2000"/>
              <a:t>Hong Kong SAR has no equivalent legislation, despite being recommended by the Law Reform Commission of Hong Kong’s Stalking Report.</a:t>
            </a:r>
          </a:p>
          <a:p>
            <a:endParaRPr lang="en-GB" sz="2000"/>
          </a:p>
        </p:txBody>
      </p:sp>
    </p:spTree>
    <p:extLst>
      <p:ext uri="{BB962C8B-B14F-4D97-AF65-F5344CB8AC3E}">
        <p14:creationId xmlns:p14="http://schemas.microsoft.com/office/powerpoint/2010/main" val="4062043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2C64DE-9E84-4585-BA9C-182030361AC8}"/>
              </a:ext>
            </a:extLst>
          </p:cNvPr>
          <p:cNvSpPr>
            <a:spLocks noGrp="1"/>
          </p:cNvSpPr>
          <p:nvPr>
            <p:ph type="title"/>
          </p:nvPr>
        </p:nvSpPr>
        <p:spPr>
          <a:xfrm>
            <a:off x="838200" y="365125"/>
            <a:ext cx="10515600" cy="1325563"/>
          </a:xfrm>
        </p:spPr>
        <p:txBody>
          <a:bodyPr>
            <a:normAutofit/>
          </a:bodyPr>
          <a:lstStyle/>
          <a:p>
            <a:r>
              <a:rPr lang="en-HK"/>
              <a:t>The tort of harassment: does it exist?</a:t>
            </a:r>
          </a:p>
        </p:txBody>
      </p:sp>
      <p:sp>
        <p:nvSpPr>
          <p:cNvPr id="22" name="Arc 2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8CA3E0-F793-44B9-87F5-CEFBC079A476}"/>
              </a:ext>
            </a:extLst>
          </p:cNvPr>
          <p:cNvSpPr>
            <a:spLocks noGrp="1"/>
          </p:cNvSpPr>
          <p:nvPr>
            <p:ph idx="1"/>
          </p:nvPr>
        </p:nvSpPr>
        <p:spPr>
          <a:xfrm>
            <a:off x="838200" y="1825625"/>
            <a:ext cx="10515600" cy="4351338"/>
          </a:xfrm>
        </p:spPr>
        <p:txBody>
          <a:bodyPr>
            <a:normAutofit/>
          </a:bodyPr>
          <a:lstStyle/>
          <a:p>
            <a:r>
              <a:rPr lang="en-HK" i="1"/>
              <a:t>Wong Tai Wai v Hong Kong SAR Government</a:t>
            </a:r>
            <a:r>
              <a:rPr lang="en-HK"/>
              <a:t> [2004] HKEC 1093: ‘</a:t>
            </a:r>
            <a:r>
              <a:rPr lang="en-US"/>
              <a:t>‘…it is arguable that a tort of harassment per se…exists at common law’ (per A Cheung J). </a:t>
            </a:r>
          </a:p>
          <a:p>
            <a:r>
              <a:rPr lang="en-HK" i="1"/>
              <a:t>Lau Tat Wai v Yip Lai Kuen Joey</a:t>
            </a:r>
            <a:r>
              <a:rPr lang="en-HK"/>
              <a:t> [2013] 2 HKLRD 1197: </a:t>
            </a:r>
            <a:r>
              <a:rPr lang="en-US"/>
              <a:t>‘I am unable to see any reason why there should not be a tort of harassment to protect the people of Hong Kong who live in a small place and in a world where technological advances occur in leaps and bounds. It means that, eg, intrusion on privacy is difficult to prevent and it is hard for the victim to escape the harassment’ (per Anthony Chan J).</a:t>
            </a:r>
          </a:p>
          <a:p>
            <a:endParaRPr lang="en-HK"/>
          </a:p>
        </p:txBody>
      </p:sp>
    </p:spTree>
    <p:extLst>
      <p:ext uri="{BB962C8B-B14F-4D97-AF65-F5344CB8AC3E}">
        <p14:creationId xmlns:p14="http://schemas.microsoft.com/office/powerpoint/2010/main" val="1627849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EB5476-8C80-4162-B274-5DB8A0F3BE29}"/>
              </a:ext>
            </a:extLst>
          </p:cNvPr>
          <p:cNvSpPr>
            <a:spLocks noGrp="1"/>
          </p:cNvSpPr>
          <p:nvPr>
            <p:ph type="title"/>
          </p:nvPr>
        </p:nvSpPr>
        <p:spPr>
          <a:xfrm>
            <a:off x="838200" y="365125"/>
            <a:ext cx="10515600" cy="1325563"/>
          </a:xfrm>
        </p:spPr>
        <p:txBody>
          <a:bodyPr>
            <a:normAutofit/>
          </a:bodyPr>
          <a:lstStyle/>
          <a:p>
            <a:r>
              <a:rPr lang="en-HK"/>
              <a:t>The tort of harassment: does it exist?</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478783-B7BA-4C4E-84FF-D3352A61EEF3}"/>
              </a:ext>
            </a:extLst>
          </p:cNvPr>
          <p:cNvSpPr>
            <a:spLocks noGrp="1"/>
          </p:cNvSpPr>
          <p:nvPr>
            <p:ph idx="1"/>
          </p:nvPr>
        </p:nvSpPr>
        <p:spPr>
          <a:xfrm>
            <a:off x="838200" y="1825625"/>
            <a:ext cx="10515600" cy="4351338"/>
          </a:xfrm>
        </p:spPr>
        <p:txBody>
          <a:bodyPr>
            <a:normAutofit/>
          </a:bodyPr>
          <a:lstStyle/>
          <a:p>
            <a:r>
              <a:rPr lang="en-HK" sz="2600" i="1"/>
              <a:t>Pong Seong Teresa v Chan Norman </a:t>
            </a:r>
            <a:r>
              <a:rPr lang="en-HK" sz="2600"/>
              <a:t>[2014] 5 HKLRD 60: </a:t>
            </a:r>
            <a:r>
              <a:rPr lang="en-US" sz="2600"/>
              <a:t>DJ Linda Chan SC believed herself bound by an unreported HKCA decision to hold that there was no tort of harassment in HK.</a:t>
            </a:r>
          </a:p>
          <a:p>
            <a:r>
              <a:rPr lang="en-HK" sz="2600" i="1"/>
              <a:t>Lin Man Yuan v Kin Ming Holdings International Ltd</a:t>
            </a:r>
            <a:r>
              <a:rPr lang="en-HK" sz="2600"/>
              <a:t> [2015] HKEC 1012: David Lok J supported the recognition of a tort of harassment. </a:t>
            </a:r>
          </a:p>
          <a:p>
            <a:r>
              <a:rPr lang="pl-PL" sz="2600" i="1"/>
              <a:t>X and Y v Z </a:t>
            </a:r>
            <a:r>
              <a:rPr lang="pl-PL" sz="2600"/>
              <a:t>[2024] HKCFI 826</a:t>
            </a:r>
            <a:r>
              <a:rPr lang="en-HK" sz="2600"/>
              <a:t>: Coleman J believed the tort existed.</a:t>
            </a:r>
          </a:p>
          <a:p>
            <a:r>
              <a:rPr lang="en-HK" sz="2600" i="1"/>
              <a:t>Sir Elly Kadoorie &amp; Sons Ltd v Bradley </a:t>
            </a:r>
            <a:r>
              <a:rPr lang="en-HK" sz="2600"/>
              <a:t>[2024] HKCA 747: </a:t>
            </a:r>
            <a:r>
              <a:rPr lang="en-US" sz="2600"/>
              <a:t>Chow JA in the CA: ‘It is not in dispute that the tort of harassment is a recognised tort under common law in Hong Kong.’ </a:t>
            </a:r>
            <a:endParaRPr lang="en-HK" sz="2600"/>
          </a:p>
          <a:p>
            <a:endParaRPr lang="en-HK" sz="2600"/>
          </a:p>
        </p:txBody>
      </p:sp>
    </p:spTree>
    <p:extLst>
      <p:ext uri="{BB962C8B-B14F-4D97-AF65-F5344CB8AC3E}">
        <p14:creationId xmlns:p14="http://schemas.microsoft.com/office/powerpoint/2010/main" val="3451783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8D3479-0A87-4033-B925-4652229687C6}"/>
              </a:ext>
            </a:extLst>
          </p:cNvPr>
          <p:cNvSpPr>
            <a:spLocks noGrp="1"/>
          </p:cNvSpPr>
          <p:nvPr>
            <p:ph type="title"/>
          </p:nvPr>
        </p:nvSpPr>
        <p:spPr>
          <a:xfrm>
            <a:off x="838200" y="365125"/>
            <a:ext cx="10515600" cy="1325563"/>
          </a:xfrm>
        </p:spPr>
        <p:txBody>
          <a:bodyPr>
            <a:normAutofit/>
          </a:bodyPr>
          <a:lstStyle/>
          <a:p>
            <a:r>
              <a:rPr lang="en-HK"/>
              <a:t>Elements of the tort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7473B5-5577-4A85-B553-1F04AA109A2A}"/>
              </a:ext>
            </a:extLst>
          </p:cNvPr>
          <p:cNvSpPr>
            <a:spLocks noGrp="1"/>
          </p:cNvSpPr>
          <p:nvPr>
            <p:ph idx="1"/>
          </p:nvPr>
        </p:nvSpPr>
        <p:spPr>
          <a:xfrm>
            <a:off x="838200" y="1825625"/>
            <a:ext cx="10515600" cy="4351338"/>
          </a:xfrm>
        </p:spPr>
        <p:txBody>
          <a:bodyPr>
            <a:normAutofit/>
          </a:bodyPr>
          <a:lstStyle/>
          <a:p>
            <a:pPr marL="0" indent="0">
              <a:buNone/>
            </a:pPr>
            <a:r>
              <a:rPr lang="en-US" sz="1500" i="1"/>
              <a:t>Sir Elly </a:t>
            </a:r>
            <a:r>
              <a:rPr lang="en-US" sz="1500" i="1" err="1"/>
              <a:t>Kadoorie</a:t>
            </a:r>
            <a:r>
              <a:rPr lang="en-US" sz="1500" i="1"/>
              <a:t> v Bradley </a:t>
            </a:r>
            <a:r>
              <a:rPr lang="en-US" sz="1500"/>
              <a:t>per Chow JA.</a:t>
            </a:r>
            <a:endParaRPr lang="en-US" sz="1500" i="1"/>
          </a:p>
          <a:p>
            <a:pPr marL="0" indent="0">
              <a:buNone/>
            </a:pPr>
            <a:r>
              <a:rPr lang="en-US" sz="1500"/>
              <a:t>‘In summary, in the present state of the development of the tort of harassment in Hong Kong, in order to make out a cause of action in this tort, the victim of harassment has to show that:</a:t>
            </a:r>
          </a:p>
          <a:p>
            <a:pPr marL="514350" indent="-514350">
              <a:buFont typeface="+mj-lt"/>
              <a:buAutoNum type="arabicParenR"/>
            </a:pPr>
            <a:r>
              <a:rPr lang="en-US" sz="1500"/>
              <a:t>the harasser, directly or through third parties, has, by a course of sufficiently repetitive, unreasonable and oppressive conduct, caused, and which he ought reasonably to know would cause, worry, alarm, emotional distress or annoyance to the victim;</a:t>
            </a:r>
          </a:p>
          <a:p>
            <a:pPr marL="514350" indent="-514350">
              <a:buFont typeface="+mj-lt"/>
              <a:buAutoNum type="arabicParenR"/>
            </a:pPr>
            <a:r>
              <a:rPr lang="en-US" sz="1500"/>
              <a:t>the conduct complained of must, objectively, amount to harassment (in the ordinary sense of that word);</a:t>
            </a:r>
          </a:p>
          <a:p>
            <a:pPr marL="514350" indent="-514350">
              <a:buFont typeface="+mj-lt"/>
              <a:buAutoNum type="arabicParenR"/>
            </a:pPr>
            <a:r>
              <a:rPr lang="en-US" sz="1500"/>
              <a:t>the harasser either intends to cause harm or injury to the victim by his harassing conduct, or is reckless as to whether the victim would suffer harm or injury as a result of the harassing conduct; and</a:t>
            </a:r>
          </a:p>
          <a:p>
            <a:pPr marL="514350" indent="-514350">
              <a:buFont typeface="+mj-lt"/>
              <a:buAutoNum type="arabicParenR"/>
            </a:pPr>
            <a:r>
              <a:rPr lang="en-US" sz="1500"/>
              <a:t>to complete the tort, the victim must have suffered actual damage caused by the harassment. For this purpose, physical harm, including anxiety, distress, (a fortiori) </a:t>
            </a:r>
            <a:r>
              <a:rPr lang="en-US" sz="1500" err="1"/>
              <a:t>recognised</a:t>
            </a:r>
            <a:r>
              <a:rPr lang="en-US" sz="1500"/>
              <a:t> psychiatric illness, and financial loss would suffice.’ </a:t>
            </a:r>
          </a:p>
          <a:p>
            <a:pPr marL="0" indent="0">
              <a:buNone/>
            </a:pPr>
            <a:r>
              <a:rPr lang="en-US" sz="1500"/>
              <a:t>Standing: debatable whether a corporate entity can claim in its own right (as opposed to on behalf of its officers and employees). </a:t>
            </a:r>
          </a:p>
          <a:p>
            <a:endParaRPr lang="en-HK" sz="1500"/>
          </a:p>
        </p:txBody>
      </p:sp>
    </p:spTree>
    <p:extLst>
      <p:ext uri="{BB962C8B-B14F-4D97-AF65-F5344CB8AC3E}">
        <p14:creationId xmlns:p14="http://schemas.microsoft.com/office/powerpoint/2010/main" val="2960172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166BBF-3296-E442-9F30-B0C3F2B39ABB}"/>
              </a:ext>
            </a:extLst>
          </p:cNvPr>
          <p:cNvSpPr>
            <a:spLocks noGrp="1"/>
          </p:cNvSpPr>
          <p:nvPr>
            <p:ph type="title"/>
          </p:nvPr>
        </p:nvSpPr>
        <p:spPr>
          <a:xfrm>
            <a:off x="808638" y="386930"/>
            <a:ext cx="9236700" cy="1188950"/>
          </a:xfrm>
        </p:spPr>
        <p:txBody>
          <a:bodyPr anchor="b">
            <a:normAutofit/>
          </a:bodyPr>
          <a:lstStyle/>
          <a:p>
            <a:r>
              <a:rPr lang="en-GB" sz="5400"/>
              <a:t>Question</a:t>
            </a:r>
            <a:endParaRPr 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171FA8-1C12-5FBC-77DD-6FB28C0FE554}"/>
              </a:ext>
            </a:extLst>
          </p:cNvPr>
          <p:cNvSpPr>
            <a:spLocks noGrp="1"/>
          </p:cNvSpPr>
          <p:nvPr>
            <p:ph idx="1"/>
          </p:nvPr>
        </p:nvSpPr>
        <p:spPr>
          <a:xfrm>
            <a:off x="793660" y="2599509"/>
            <a:ext cx="10143668" cy="3435531"/>
          </a:xfrm>
        </p:spPr>
        <p:txBody>
          <a:bodyPr anchor="ctr">
            <a:normAutofit/>
          </a:bodyPr>
          <a:lstStyle/>
          <a:p>
            <a:pPr marL="0" indent="0">
              <a:buNone/>
            </a:pPr>
            <a:r>
              <a:rPr lang="en-US" sz="2000"/>
              <a:t>Sue broke off her relationship with Gregory about a month ago.  Gregory found this hard to accept.  At first, he thought he would win her back. He got a fashionable haircut, wore his best clothes to work and, for several days in a row, went to buy his lunch in the café where Sue works.  Sue made a point of never serving him, so Gregory rang her one night when he was drunk to tell Sue that he’d commit suicide if she didn’t take him back. Sue just switched off her phone. The next day, Gregory stopped her in the street and said, “Sue we have to work this out”.  Sue carried on walking and Gregory shouted after her: “Sue, I have a knife”.  Sue got straight on a bus and went home, terrified.   </a:t>
            </a:r>
            <a:endParaRPr lang="en-GB" sz="2000"/>
          </a:p>
          <a:p>
            <a:pPr marL="0" indent="0">
              <a:buNone/>
            </a:pPr>
            <a:r>
              <a:rPr lang="en-US" sz="2000"/>
              <a:t>Sue now seeks your legal advice in relation to how hurtful she is finding Gregory’s </a:t>
            </a:r>
            <a:r>
              <a:rPr lang="en-US" sz="2000" err="1"/>
              <a:t>behaviour</a:t>
            </a:r>
            <a:r>
              <a:rPr lang="en-US" sz="2000"/>
              <a:t>.  She wants to know the options open to her.  </a:t>
            </a:r>
          </a:p>
          <a:p>
            <a:pPr marL="0" indent="0">
              <a:buNone/>
            </a:pPr>
            <a:r>
              <a:rPr lang="en-US" sz="2000"/>
              <a:t> Advise her. </a:t>
            </a:r>
          </a:p>
        </p:txBody>
      </p:sp>
    </p:spTree>
    <p:extLst>
      <p:ext uri="{BB962C8B-B14F-4D97-AF65-F5344CB8AC3E}">
        <p14:creationId xmlns:p14="http://schemas.microsoft.com/office/powerpoint/2010/main" val="2552065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DFCE7-CD08-4D12-8B97-1B8457FEFA8D}"/>
              </a:ext>
            </a:extLst>
          </p:cNvPr>
          <p:cNvSpPr>
            <a:spLocks noGrp="1"/>
          </p:cNvSpPr>
          <p:nvPr>
            <p:ph type="title"/>
          </p:nvPr>
        </p:nvSpPr>
        <p:spPr>
          <a:xfrm>
            <a:off x="1524000" y="1293338"/>
            <a:ext cx="9144000" cy="3274592"/>
          </a:xfrm>
        </p:spPr>
        <p:txBody>
          <a:bodyPr vert="horz" lIns="91440" tIns="45720" rIns="91440" bIns="45720" rtlCol="0" anchor="ctr">
            <a:normAutofit/>
          </a:bodyPr>
          <a:lstStyle/>
          <a:p>
            <a:r>
              <a:rPr lang="en-US" sz="7200" kern="1200">
                <a:solidFill>
                  <a:schemeClr val="tx1"/>
                </a:solidFill>
                <a:latin typeface="+mj-lt"/>
                <a:ea typeface="+mj-ea"/>
                <a:cs typeface="+mj-cs"/>
              </a:rPr>
              <a:t>Defences to trespass to the person</a:t>
            </a:r>
          </a:p>
        </p:txBody>
      </p:sp>
      <p:cxnSp>
        <p:nvCxnSpPr>
          <p:cNvPr id="20" name="Straight Connector 1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187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68E2D-384F-4241-BC22-FB9E82AA62C5}"/>
              </a:ext>
            </a:extLst>
          </p:cNvPr>
          <p:cNvSpPr>
            <a:spLocks noGrp="1"/>
          </p:cNvSpPr>
          <p:nvPr>
            <p:ph type="title"/>
          </p:nvPr>
        </p:nvSpPr>
        <p:spPr>
          <a:xfrm>
            <a:off x="1524000" y="1293338"/>
            <a:ext cx="9144000" cy="3274592"/>
          </a:xfrm>
        </p:spPr>
        <p:txBody>
          <a:bodyPr vert="horz" lIns="91440" tIns="45720" rIns="91440" bIns="45720" rtlCol="0" anchor="ctr">
            <a:normAutofit/>
          </a:bodyPr>
          <a:lstStyle/>
          <a:p>
            <a:r>
              <a:rPr lang="en-US" sz="7200" kern="1200">
                <a:solidFill>
                  <a:schemeClr val="tx1"/>
                </a:solidFill>
                <a:latin typeface="+mj-lt"/>
                <a:ea typeface="+mj-ea"/>
                <a:cs typeface="+mj-cs"/>
              </a:rPr>
              <a:t>Consent</a:t>
            </a:r>
          </a:p>
        </p:txBody>
      </p:sp>
      <p:cxnSp>
        <p:nvCxnSpPr>
          <p:cNvPr id="20" name="Straight Connector 1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849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Related Torts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vert="horz" lIns="91440" tIns="45720" rIns="91440" bIns="45720" rtlCol="0">
            <a:normAutofit/>
          </a:bodyPr>
          <a:lstStyle/>
          <a:p>
            <a:pPr marL="0" lvl="0" indent="0">
              <a:buNone/>
            </a:pPr>
            <a:r>
              <a:rPr lang="en-US"/>
              <a:t>In this lecture we will also be considering:</a:t>
            </a:r>
          </a:p>
          <a:p>
            <a:pPr lvl="0"/>
            <a:r>
              <a:rPr lang="en-US">
                <a:latin typeface="Arial"/>
                <a:cs typeface="Arial"/>
              </a:rPr>
              <a:t>The rule in </a:t>
            </a:r>
            <a:r>
              <a:rPr lang="en-US" i="1">
                <a:latin typeface="Arial"/>
                <a:cs typeface="Arial"/>
              </a:rPr>
              <a:t>Wilkinson v Downton.</a:t>
            </a:r>
          </a:p>
          <a:p>
            <a:pPr lvl="0"/>
            <a:r>
              <a:rPr lang="en-US"/>
              <a:t>The Protection from Harassment Act 1997.</a:t>
            </a:r>
          </a:p>
          <a:p>
            <a:pPr marL="0" lvl="0" indent="0">
              <a:buNone/>
            </a:pPr>
            <a:r>
              <a:rPr lang="en-GB"/>
              <a:t>These torts </a:t>
            </a:r>
            <a:r>
              <a:rPr lang="en-GB" u="sng"/>
              <a:t>do not</a:t>
            </a:r>
            <a:r>
              <a:rPr lang="en-GB"/>
              <a:t> have the same common elements as the trespass torts but do involve intentional interferences with the person.</a:t>
            </a:r>
          </a:p>
        </p:txBody>
      </p:sp>
    </p:spTree>
    <p:extLst>
      <p:ext uri="{BB962C8B-B14F-4D97-AF65-F5344CB8AC3E}">
        <p14:creationId xmlns:p14="http://schemas.microsoft.com/office/powerpoint/2010/main" val="213597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651FE-2428-49F9-ADEC-524559B0193C}"/>
              </a:ext>
            </a:extLst>
          </p:cNvPr>
          <p:cNvSpPr>
            <a:spLocks noGrp="1"/>
          </p:cNvSpPr>
          <p:nvPr>
            <p:ph type="title"/>
          </p:nvPr>
        </p:nvSpPr>
        <p:spPr>
          <a:xfrm>
            <a:off x="1043631" y="809898"/>
            <a:ext cx="9942716" cy="1554480"/>
          </a:xfrm>
        </p:spPr>
        <p:txBody>
          <a:bodyPr anchor="ctr">
            <a:normAutofit/>
          </a:bodyPr>
          <a:lstStyle/>
          <a:p>
            <a:r>
              <a:rPr lang="en-HK" sz="4800"/>
              <a:t>Cosent</a:t>
            </a:r>
          </a:p>
        </p:txBody>
      </p:sp>
      <p:sp>
        <p:nvSpPr>
          <p:cNvPr id="3" name="Content Placeholder 2">
            <a:extLst>
              <a:ext uri="{FF2B5EF4-FFF2-40B4-BE49-F238E27FC236}">
                <a16:creationId xmlns:a16="http://schemas.microsoft.com/office/drawing/2014/main" id="{3A859694-0E00-45F9-868F-A91CF8EDA72D}"/>
              </a:ext>
            </a:extLst>
          </p:cNvPr>
          <p:cNvSpPr>
            <a:spLocks noGrp="1"/>
          </p:cNvSpPr>
          <p:nvPr>
            <p:ph idx="1"/>
          </p:nvPr>
        </p:nvSpPr>
        <p:spPr>
          <a:xfrm>
            <a:off x="1045028" y="3017522"/>
            <a:ext cx="9941319" cy="3124658"/>
          </a:xfrm>
        </p:spPr>
        <p:txBody>
          <a:bodyPr anchor="ctr">
            <a:normAutofit/>
          </a:bodyPr>
          <a:lstStyle/>
          <a:p>
            <a:r>
              <a:rPr lang="en-HK" sz="2400"/>
              <a:t>No action in trespass will succeed if P consented to the interference.</a:t>
            </a:r>
          </a:p>
          <a:p>
            <a:r>
              <a:rPr lang="en-HK" sz="2400"/>
              <a:t>Is consent a defence or is ‘absence of consent’ part of the cause of action? </a:t>
            </a:r>
          </a:p>
          <a:p>
            <a:r>
              <a:rPr lang="en-HK" sz="2400"/>
              <a:t>Part of the cause of action: </a:t>
            </a:r>
            <a:r>
              <a:rPr lang="en-US" sz="2400" i="1"/>
              <a:t>Freeman v Home Office </a:t>
            </a:r>
            <a:r>
              <a:rPr lang="en-US" sz="2400"/>
              <a:t>(No 2) [1984] 2 WLR 130.</a:t>
            </a:r>
          </a:p>
          <a:p>
            <a:r>
              <a:rPr lang="en-US" sz="2400"/>
              <a:t>A defence: </a:t>
            </a:r>
            <a:r>
              <a:rPr lang="en-US" sz="2400" i="1"/>
              <a:t>Collins v Wilcock,</a:t>
            </a:r>
            <a:r>
              <a:rPr lang="en-US" sz="2400"/>
              <a:t> </a:t>
            </a:r>
            <a:r>
              <a:rPr lang="en-US" sz="2400" i="1"/>
              <a:t>Chatterton v Gerson </a:t>
            </a:r>
            <a:r>
              <a:rPr lang="en-US" sz="2400"/>
              <a:t>[1981] 1 All ER 257.</a:t>
            </a:r>
            <a:endParaRPr lang="en-HK"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532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D976EE6D-EE44-BE0D-0A68-7BF36A218682}"/>
              </a:ext>
            </a:extLst>
          </p:cNvPr>
          <p:cNvPicPr>
            <a:picLocks noChangeAspect="1"/>
          </p:cNvPicPr>
          <p:nvPr/>
        </p:nvPicPr>
        <p:blipFill>
          <a:blip r:embed="rId2"/>
          <a:stretch>
            <a:fillRect/>
          </a:stretch>
        </p:blipFill>
        <p:spPr>
          <a:xfrm>
            <a:off x="6541053" y="1616817"/>
            <a:ext cx="4777381" cy="345165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6" name="Arc 2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53F996-F76B-45F7-8460-A4982DF65C7A}"/>
              </a:ext>
            </a:extLst>
          </p:cNvPr>
          <p:cNvSpPr>
            <a:spLocks noGrp="1"/>
          </p:cNvSpPr>
          <p:nvPr>
            <p:ph type="title"/>
          </p:nvPr>
        </p:nvSpPr>
        <p:spPr>
          <a:xfrm>
            <a:off x="838201" y="479493"/>
            <a:ext cx="5257800" cy="1325563"/>
          </a:xfrm>
        </p:spPr>
        <p:txBody>
          <a:bodyPr>
            <a:normAutofit/>
          </a:bodyPr>
          <a:lstStyle/>
          <a:p>
            <a:r>
              <a:rPr lang="en-HK"/>
              <a:t>Consent</a:t>
            </a:r>
          </a:p>
        </p:txBody>
      </p:sp>
      <p:sp>
        <p:nvSpPr>
          <p:cNvPr id="3" name="Content Placeholder 2">
            <a:extLst>
              <a:ext uri="{FF2B5EF4-FFF2-40B4-BE49-F238E27FC236}">
                <a16:creationId xmlns:a16="http://schemas.microsoft.com/office/drawing/2014/main" id="{EB532A95-B01D-4B1F-93B9-54CF88F17333}"/>
              </a:ext>
            </a:extLst>
          </p:cNvPr>
          <p:cNvSpPr>
            <a:spLocks noGrp="1"/>
          </p:cNvSpPr>
          <p:nvPr>
            <p:ph idx="1"/>
          </p:nvPr>
        </p:nvSpPr>
        <p:spPr>
          <a:xfrm>
            <a:off x="838201" y="1984443"/>
            <a:ext cx="5257800" cy="4192520"/>
          </a:xfrm>
        </p:spPr>
        <p:txBody>
          <a:bodyPr>
            <a:normAutofit/>
          </a:bodyPr>
          <a:lstStyle/>
          <a:p>
            <a:r>
              <a:rPr lang="en-HK"/>
              <a:t>Consent can be express or implied, oral or written. </a:t>
            </a:r>
          </a:p>
          <a:p>
            <a:r>
              <a:rPr lang="en-HK"/>
              <a:t>Implied consent: </a:t>
            </a:r>
            <a:r>
              <a:rPr lang="en-HK" i="1"/>
              <a:t>Chan Kin Bun v Wong Sze Ming </a:t>
            </a:r>
            <a:r>
              <a:rPr lang="en-HK"/>
              <a:t>[2006] 3 HKLRD 208, </a:t>
            </a:r>
            <a:r>
              <a:rPr lang="en-HK" i="1"/>
              <a:t>Tso Yung v Cheng Yeung Hing </a:t>
            </a:r>
            <a:r>
              <a:rPr lang="en-HK"/>
              <a:t>[2003] HKEC 253.</a:t>
            </a:r>
          </a:p>
        </p:txBody>
      </p:sp>
    </p:spTree>
    <p:extLst>
      <p:ext uri="{BB962C8B-B14F-4D97-AF65-F5344CB8AC3E}">
        <p14:creationId xmlns:p14="http://schemas.microsoft.com/office/powerpoint/2010/main" val="1256891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58F23-FC8E-4180-99DF-402F67E4B5FE}"/>
              </a:ext>
            </a:extLst>
          </p:cNvPr>
          <p:cNvSpPr>
            <a:spLocks noGrp="1"/>
          </p:cNvSpPr>
          <p:nvPr>
            <p:ph type="title"/>
          </p:nvPr>
        </p:nvSpPr>
        <p:spPr>
          <a:xfrm>
            <a:off x="1043631" y="809898"/>
            <a:ext cx="9942716" cy="1554480"/>
          </a:xfrm>
        </p:spPr>
        <p:txBody>
          <a:bodyPr anchor="ctr">
            <a:normAutofit/>
          </a:bodyPr>
          <a:lstStyle/>
          <a:p>
            <a:r>
              <a:rPr lang="en-HK" sz="4800"/>
              <a:t>Consent</a:t>
            </a:r>
          </a:p>
        </p:txBody>
      </p:sp>
      <p:sp>
        <p:nvSpPr>
          <p:cNvPr id="3" name="Content Placeholder 2">
            <a:extLst>
              <a:ext uri="{FF2B5EF4-FFF2-40B4-BE49-F238E27FC236}">
                <a16:creationId xmlns:a16="http://schemas.microsoft.com/office/drawing/2014/main" id="{542DFC91-6CBF-457F-B986-343DD425A410}"/>
              </a:ext>
            </a:extLst>
          </p:cNvPr>
          <p:cNvSpPr>
            <a:spLocks noGrp="1"/>
          </p:cNvSpPr>
          <p:nvPr>
            <p:ph idx="1"/>
          </p:nvPr>
        </p:nvSpPr>
        <p:spPr>
          <a:xfrm>
            <a:off x="1045028" y="3017522"/>
            <a:ext cx="9941319" cy="3124658"/>
          </a:xfrm>
        </p:spPr>
        <p:txBody>
          <a:bodyPr anchor="ctr">
            <a:normAutofit/>
          </a:bodyPr>
          <a:lstStyle/>
          <a:p>
            <a:pPr marL="0" indent="0">
              <a:buNone/>
            </a:pPr>
            <a:r>
              <a:rPr lang="en-HK" sz="2400"/>
              <a:t>The requirements for a valid consent (see </a:t>
            </a:r>
            <a:r>
              <a:rPr lang="en-US" sz="2400" i="1"/>
              <a:t>Re T</a:t>
            </a:r>
            <a:r>
              <a:rPr lang="en-US" sz="2400"/>
              <a:t> (Adult: Refusal of Treatment)):</a:t>
            </a:r>
            <a:endParaRPr lang="en-HK" sz="2400"/>
          </a:p>
          <a:p>
            <a:r>
              <a:rPr lang="en-US" sz="2400"/>
              <a:t>That P is competent to give consent;</a:t>
            </a:r>
          </a:p>
          <a:p>
            <a:r>
              <a:rPr lang="en-US" sz="2400"/>
              <a:t>That P’s consent is given voluntarily; and</a:t>
            </a:r>
          </a:p>
          <a:p>
            <a:r>
              <a:rPr lang="en-US" sz="2400"/>
              <a:t>P is given sufficient information about the touching.</a:t>
            </a:r>
          </a:p>
          <a:p>
            <a:endParaRPr lang="en-HK" sz="24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462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CD937-BF6A-4016-B8AB-216BFDE4F0A1}"/>
              </a:ext>
            </a:extLst>
          </p:cNvPr>
          <p:cNvSpPr>
            <a:spLocks noGrp="1"/>
          </p:cNvSpPr>
          <p:nvPr>
            <p:ph type="title"/>
          </p:nvPr>
        </p:nvSpPr>
        <p:spPr>
          <a:xfrm>
            <a:off x="1153618" y="1239927"/>
            <a:ext cx="4008586" cy="4680583"/>
          </a:xfrm>
        </p:spPr>
        <p:txBody>
          <a:bodyPr anchor="ctr">
            <a:normAutofit/>
          </a:bodyPr>
          <a:lstStyle/>
          <a:p>
            <a:r>
              <a:rPr lang="en-HK" sz="5200"/>
              <a:t>P must be competent to consent</a:t>
            </a:r>
          </a:p>
        </p:txBody>
      </p:sp>
      <p:sp>
        <p:nvSpPr>
          <p:cNvPr id="3" name="Content Placeholder 2">
            <a:extLst>
              <a:ext uri="{FF2B5EF4-FFF2-40B4-BE49-F238E27FC236}">
                <a16:creationId xmlns:a16="http://schemas.microsoft.com/office/drawing/2014/main" id="{4AEA4273-C2A6-4318-9DFE-3A1500FF1C8A}"/>
              </a:ext>
            </a:extLst>
          </p:cNvPr>
          <p:cNvSpPr>
            <a:spLocks noGrp="1"/>
          </p:cNvSpPr>
          <p:nvPr>
            <p:ph idx="1"/>
          </p:nvPr>
        </p:nvSpPr>
        <p:spPr>
          <a:xfrm>
            <a:off x="6291923" y="1239927"/>
            <a:ext cx="4971824" cy="4680583"/>
          </a:xfrm>
        </p:spPr>
        <p:txBody>
          <a:bodyPr anchor="ctr">
            <a:normAutofit lnSpcReduction="10000"/>
          </a:bodyPr>
          <a:lstStyle/>
          <a:p>
            <a:pPr marL="0" indent="0">
              <a:buNone/>
            </a:pPr>
            <a:endParaRPr lang="en-GB" sz="2000" i="1"/>
          </a:p>
          <a:p>
            <a:pPr marL="0" indent="0">
              <a:buNone/>
            </a:pPr>
            <a:endParaRPr lang="en-GB" sz="2000" i="1"/>
          </a:p>
          <a:p>
            <a:pPr marL="0" indent="0">
              <a:buNone/>
            </a:pPr>
            <a:endParaRPr lang="en-GB" sz="2000" i="1"/>
          </a:p>
          <a:p>
            <a:pPr marL="0" indent="0">
              <a:buNone/>
            </a:pPr>
            <a:r>
              <a:rPr lang="en-US" sz="2000" i="1"/>
              <a:t>Re F (mental patient: </a:t>
            </a:r>
            <a:r>
              <a:rPr lang="en-US" sz="2000" i="1" err="1"/>
              <a:t>sterilisation</a:t>
            </a:r>
            <a:r>
              <a:rPr lang="en-US" sz="2000" i="1"/>
              <a:t>)</a:t>
            </a:r>
            <a:r>
              <a:rPr lang="en-US" sz="2000"/>
              <a:t> [1990] 2 AC 1 at 55 per Lord Brandon:</a:t>
            </a:r>
          </a:p>
          <a:p>
            <a:pPr marL="0" indent="0">
              <a:buNone/>
            </a:pPr>
            <a:r>
              <a:rPr lang="en-US" sz="2000"/>
              <a:t>‘At common law a doctor cannot lawfully operate on an adult patient of sound mind, or give them any other treatment involving the application of physical force however small (“other treatment”), without their consent. If a doctor were to operate on such patients, or give them other treatment, without their consent, he would commit the actionable tort of trespass to the person.’</a:t>
            </a:r>
          </a:p>
          <a:p>
            <a:pPr marL="0" indent="0">
              <a:buNone/>
            </a:pPr>
            <a:endParaRPr lang="en-US" sz="2000"/>
          </a:p>
          <a:p>
            <a:pPr marL="0" indent="0">
              <a:buNone/>
            </a:pPr>
            <a:endParaRPr lang="en-US" sz="2000"/>
          </a:p>
          <a:p>
            <a:endParaRPr lang="en-US" sz="2000"/>
          </a:p>
          <a:p>
            <a:endParaRPr lang="en-US" sz="2000"/>
          </a:p>
          <a:p>
            <a:endParaRPr lang="en-HK" sz="2000"/>
          </a:p>
        </p:txBody>
      </p:sp>
    </p:spTree>
    <p:extLst>
      <p:ext uri="{BB962C8B-B14F-4D97-AF65-F5344CB8AC3E}">
        <p14:creationId xmlns:p14="http://schemas.microsoft.com/office/powerpoint/2010/main" val="2588134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CD937-BF6A-4016-B8AB-216BFDE4F0A1}"/>
              </a:ext>
            </a:extLst>
          </p:cNvPr>
          <p:cNvSpPr>
            <a:spLocks noGrp="1"/>
          </p:cNvSpPr>
          <p:nvPr>
            <p:ph type="title"/>
          </p:nvPr>
        </p:nvSpPr>
        <p:spPr>
          <a:xfrm>
            <a:off x="1153618" y="1239927"/>
            <a:ext cx="4008586" cy="4680583"/>
          </a:xfrm>
        </p:spPr>
        <p:txBody>
          <a:bodyPr anchor="ctr">
            <a:normAutofit/>
          </a:bodyPr>
          <a:lstStyle/>
          <a:p>
            <a:r>
              <a:rPr lang="en-HK" sz="5200"/>
              <a:t>P must be competent to consent</a:t>
            </a:r>
          </a:p>
        </p:txBody>
      </p:sp>
      <p:sp>
        <p:nvSpPr>
          <p:cNvPr id="3" name="Content Placeholder 2">
            <a:extLst>
              <a:ext uri="{FF2B5EF4-FFF2-40B4-BE49-F238E27FC236}">
                <a16:creationId xmlns:a16="http://schemas.microsoft.com/office/drawing/2014/main" id="{4AEA4273-C2A6-4318-9DFE-3A1500FF1C8A}"/>
              </a:ext>
            </a:extLst>
          </p:cNvPr>
          <p:cNvSpPr>
            <a:spLocks noGrp="1"/>
          </p:cNvSpPr>
          <p:nvPr>
            <p:ph idx="1"/>
          </p:nvPr>
        </p:nvSpPr>
        <p:spPr>
          <a:xfrm>
            <a:off x="6291923" y="1239927"/>
            <a:ext cx="4971824" cy="4680583"/>
          </a:xfrm>
        </p:spPr>
        <p:txBody>
          <a:bodyPr anchor="ctr">
            <a:normAutofit/>
          </a:bodyPr>
          <a:lstStyle/>
          <a:p>
            <a:pPr marL="0" indent="0">
              <a:buNone/>
            </a:pPr>
            <a:r>
              <a:rPr lang="en-US" sz="2000" i="1"/>
              <a:t>Re C</a:t>
            </a:r>
            <a:r>
              <a:rPr lang="en-US" sz="2000"/>
              <a:t> </a:t>
            </a:r>
            <a:r>
              <a:rPr lang="nb-NO" sz="2000"/>
              <a:t>[1994] 1 WLR 290 per Thorpe J:</a:t>
            </a:r>
            <a:r>
              <a:rPr lang="en-US" sz="2000"/>
              <a:t> ‘first, comprehending and retaining treatment information, second, believing it and, third, weighing it in the balance to arrive at choice.’</a:t>
            </a:r>
            <a:endParaRPr lang="en-US" sz="2000" i="1"/>
          </a:p>
          <a:p>
            <a:pPr marL="0" indent="0">
              <a:buNone/>
            </a:pPr>
            <a:endParaRPr lang="en-US" sz="2000"/>
          </a:p>
          <a:p>
            <a:pPr marL="0" indent="0">
              <a:buNone/>
            </a:pPr>
            <a:r>
              <a:rPr lang="en-US" sz="2000"/>
              <a:t>Mental Health Ordinance (Cap 136), section 59ZB: </a:t>
            </a:r>
          </a:p>
          <a:p>
            <a:pPr marL="0" indent="0">
              <a:buNone/>
            </a:pPr>
            <a:r>
              <a:rPr lang="en-US" sz="2000"/>
              <a:t>‘A mentally incapacitated person is incapable of giving such consent if that person is incapable of understanding the general nature and effect of the treatment or special treatment.’</a:t>
            </a:r>
          </a:p>
          <a:p>
            <a:pPr marL="0" indent="0">
              <a:buNone/>
            </a:pPr>
            <a:endParaRPr lang="en-US" sz="2000"/>
          </a:p>
          <a:p>
            <a:endParaRPr lang="en-US" sz="2000"/>
          </a:p>
          <a:p>
            <a:endParaRPr lang="en-US" sz="2000"/>
          </a:p>
          <a:p>
            <a:endParaRPr lang="en-HK" sz="2000"/>
          </a:p>
        </p:txBody>
      </p:sp>
    </p:spTree>
    <p:extLst>
      <p:ext uri="{BB962C8B-B14F-4D97-AF65-F5344CB8AC3E}">
        <p14:creationId xmlns:p14="http://schemas.microsoft.com/office/powerpoint/2010/main" val="902206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CD937-BF6A-4016-B8AB-216BFDE4F0A1}"/>
              </a:ext>
            </a:extLst>
          </p:cNvPr>
          <p:cNvSpPr>
            <a:spLocks noGrp="1"/>
          </p:cNvSpPr>
          <p:nvPr>
            <p:ph type="title"/>
          </p:nvPr>
        </p:nvSpPr>
        <p:spPr>
          <a:xfrm>
            <a:off x="808638" y="386930"/>
            <a:ext cx="9236700" cy="1188950"/>
          </a:xfrm>
        </p:spPr>
        <p:txBody>
          <a:bodyPr anchor="b">
            <a:normAutofit/>
          </a:bodyPr>
          <a:lstStyle/>
          <a:p>
            <a:r>
              <a:rPr lang="en-HK" sz="4600"/>
              <a:t>P must be competent to consent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EA4273-C2A6-4318-9DFE-3A1500FF1C8A}"/>
              </a:ext>
            </a:extLst>
          </p:cNvPr>
          <p:cNvSpPr>
            <a:spLocks noGrp="1"/>
          </p:cNvSpPr>
          <p:nvPr>
            <p:ph idx="1"/>
          </p:nvPr>
        </p:nvSpPr>
        <p:spPr>
          <a:xfrm>
            <a:off x="793660" y="2599509"/>
            <a:ext cx="10143668" cy="3435531"/>
          </a:xfrm>
        </p:spPr>
        <p:txBody>
          <a:bodyPr anchor="ctr">
            <a:normAutofit/>
          </a:bodyPr>
          <a:lstStyle/>
          <a:p>
            <a:pPr marL="0" indent="0">
              <a:buNone/>
            </a:pPr>
            <a:r>
              <a:rPr lang="en-US" sz="2400"/>
              <a:t>Parents can consent on behalf of children.</a:t>
            </a:r>
          </a:p>
          <a:p>
            <a:pPr marL="0" indent="0">
              <a:buNone/>
            </a:pPr>
            <a:r>
              <a:rPr lang="en-US" sz="2400"/>
              <a:t>Children can consent to treatment if they are sufficient maturity and intelligence to understand the proposed treatment (</a:t>
            </a:r>
            <a:r>
              <a:rPr lang="en-US" sz="2400" i="1"/>
              <a:t>Gillick v West Norfolk AHA</a:t>
            </a:r>
            <a:r>
              <a:rPr lang="en-US" sz="2400"/>
              <a:t> [1986] AC 112).</a:t>
            </a:r>
          </a:p>
          <a:p>
            <a:pPr marL="0" indent="0">
              <a:buNone/>
            </a:pPr>
            <a:r>
              <a:rPr lang="en-US" sz="2400"/>
              <a:t>Refusal of consent by the child or the parent(s) can be overruled by the courts if treatment is in the child’s best interests (</a:t>
            </a:r>
            <a:r>
              <a:rPr lang="en-US" sz="2400" i="1"/>
              <a:t>Re W </a:t>
            </a:r>
            <a:r>
              <a:rPr lang="en-US" sz="2400"/>
              <a:t>[1993] Fam 64).</a:t>
            </a:r>
          </a:p>
          <a:p>
            <a:endParaRPr lang="en-US" sz="2400"/>
          </a:p>
          <a:p>
            <a:endParaRPr lang="en-US" sz="2400"/>
          </a:p>
          <a:p>
            <a:endParaRPr lang="en-HK" sz="2400"/>
          </a:p>
        </p:txBody>
      </p:sp>
    </p:spTree>
    <p:extLst>
      <p:ext uri="{BB962C8B-B14F-4D97-AF65-F5344CB8AC3E}">
        <p14:creationId xmlns:p14="http://schemas.microsoft.com/office/powerpoint/2010/main" val="2939802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A5C70B-A696-4A2C-BAC4-9E7018163C6D}"/>
              </a:ext>
            </a:extLst>
          </p:cNvPr>
          <p:cNvSpPr>
            <a:spLocks noGrp="1"/>
          </p:cNvSpPr>
          <p:nvPr>
            <p:ph type="title"/>
          </p:nvPr>
        </p:nvSpPr>
        <p:spPr>
          <a:xfrm>
            <a:off x="808638" y="386930"/>
            <a:ext cx="9236700" cy="1188950"/>
          </a:xfrm>
        </p:spPr>
        <p:txBody>
          <a:bodyPr anchor="b">
            <a:normAutofit/>
          </a:bodyPr>
          <a:lstStyle/>
          <a:p>
            <a:r>
              <a:rPr lang="en-HK" sz="5000"/>
              <a:t>The consent must be voluntary</a:t>
            </a:r>
          </a:p>
        </p:txBody>
      </p:sp>
      <p:grpSp>
        <p:nvGrpSpPr>
          <p:cNvPr id="20" name="Group 1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DBC256-9C4D-49ED-87AC-8AB3F716ECAE}"/>
              </a:ext>
            </a:extLst>
          </p:cNvPr>
          <p:cNvSpPr>
            <a:spLocks noGrp="1"/>
          </p:cNvSpPr>
          <p:nvPr>
            <p:ph idx="1"/>
          </p:nvPr>
        </p:nvSpPr>
        <p:spPr>
          <a:xfrm>
            <a:off x="793660" y="2599509"/>
            <a:ext cx="10143668" cy="3435531"/>
          </a:xfrm>
        </p:spPr>
        <p:txBody>
          <a:bodyPr anchor="ctr">
            <a:normAutofit/>
          </a:bodyPr>
          <a:lstStyle/>
          <a:p>
            <a:r>
              <a:rPr lang="en-US" sz="2000"/>
              <a:t>Consent will not be voluntary if it is a result of undue influence – see </a:t>
            </a:r>
            <a:r>
              <a:rPr lang="en-US" sz="2000" i="1"/>
              <a:t>Re T (Adult: Refusal of Treatment) </a:t>
            </a:r>
            <a:r>
              <a:rPr lang="en-US" sz="2000"/>
              <a:t>[1993] Fam 95.</a:t>
            </a:r>
          </a:p>
          <a:p>
            <a:r>
              <a:rPr lang="en-US" sz="2000"/>
              <a:t>P’s consent must not be induced by fraud, misrepresentation or duress.</a:t>
            </a:r>
          </a:p>
          <a:p>
            <a:r>
              <a:rPr lang="en-US" sz="2000" i="1"/>
              <a:t>R v Williams </a:t>
            </a:r>
            <a:r>
              <a:rPr lang="en-US" sz="2000"/>
              <a:t>[1923] 1 KB 340: singing teacher sexually assaulted pupil (‘breathing exercises’). C.f. </a:t>
            </a:r>
            <a:r>
              <a:rPr lang="en-US" sz="2000" i="1"/>
              <a:t>Wang Xi v Lee Pok Hok Andrew</a:t>
            </a:r>
            <a:r>
              <a:rPr lang="en-US" sz="2000"/>
              <a:t> [2012] 1 HKLRD 1134.</a:t>
            </a:r>
          </a:p>
          <a:p>
            <a:r>
              <a:rPr lang="en-US" sz="2000" i="1"/>
              <a:t>Chan Wai Hung v HKSAR </a:t>
            </a:r>
            <a:r>
              <a:rPr lang="en-US" sz="2000"/>
              <a:t>(2003) 3 HKCFAR 287: indecent assault (‘first aid demonstration’). </a:t>
            </a:r>
          </a:p>
          <a:p>
            <a:r>
              <a:rPr lang="en-HK" sz="2000" i="1"/>
              <a:t>Cheng Man Chi v Tam Kai Tai </a:t>
            </a:r>
            <a:r>
              <a:rPr lang="en-HK" sz="2000"/>
              <a:t>[2009] HKEC 205: wrongful removal of P’s teeth for cosmetic reasons involved misrepresentation/fraud so no real consent.</a:t>
            </a:r>
          </a:p>
          <a:p>
            <a:endParaRPr lang="en-US" sz="2000"/>
          </a:p>
          <a:p>
            <a:endParaRPr lang="en-US" sz="2000"/>
          </a:p>
          <a:p>
            <a:endParaRPr lang="en-HK" sz="2000"/>
          </a:p>
        </p:txBody>
      </p:sp>
    </p:spTree>
    <p:extLst>
      <p:ext uri="{BB962C8B-B14F-4D97-AF65-F5344CB8AC3E}">
        <p14:creationId xmlns:p14="http://schemas.microsoft.com/office/powerpoint/2010/main" val="1186484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3F68B-717D-4CA7-AF6B-17E9656A7BF7}"/>
              </a:ext>
            </a:extLst>
          </p:cNvPr>
          <p:cNvSpPr>
            <a:spLocks noGrp="1"/>
          </p:cNvSpPr>
          <p:nvPr>
            <p:ph type="title"/>
          </p:nvPr>
        </p:nvSpPr>
        <p:spPr>
          <a:xfrm>
            <a:off x="808638" y="386930"/>
            <a:ext cx="9236700" cy="1188950"/>
          </a:xfrm>
        </p:spPr>
        <p:txBody>
          <a:bodyPr anchor="b">
            <a:normAutofit/>
          </a:bodyPr>
          <a:lstStyle/>
          <a:p>
            <a:r>
              <a:rPr lang="en-HK" sz="3800"/>
              <a:t>The consent must be sufficiently informed</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0C82CD-91DC-4DF3-834C-4E31B5FF9964}"/>
              </a:ext>
            </a:extLst>
          </p:cNvPr>
          <p:cNvSpPr>
            <a:spLocks noGrp="1"/>
          </p:cNvSpPr>
          <p:nvPr>
            <p:ph idx="1"/>
          </p:nvPr>
        </p:nvSpPr>
        <p:spPr>
          <a:xfrm>
            <a:off x="793660" y="2599509"/>
            <a:ext cx="10143668" cy="3435531"/>
          </a:xfrm>
        </p:spPr>
        <p:txBody>
          <a:bodyPr anchor="ctr">
            <a:normAutofit/>
          </a:bodyPr>
          <a:lstStyle/>
          <a:p>
            <a:r>
              <a:rPr lang="en-US" sz="2400"/>
              <a:t>For a successful defence to trespass, P need only be informed in broad terms of the nature of the procedure which is intended. See </a:t>
            </a:r>
            <a:r>
              <a:rPr lang="en-US" sz="2400" i="1"/>
              <a:t>Chatterton v Gerson </a:t>
            </a:r>
            <a:r>
              <a:rPr lang="en-US" sz="2400"/>
              <a:t>[1981] 1 All ER 257, 265 per Bristow J.</a:t>
            </a:r>
          </a:p>
          <a:p>
            <a:r>
              <a:rPr lang="fi-FI" sz="2400" i="1"/>
              <a:t>Tai Kut Sing v Choi Chun Kwan</a:t>
            </a:r>
            <a:r>
              <a:rPr lang="fi-FI" sz="2400"/>
              <a:t> [2002] HKCFI 446: claim in battery failed. </a:t>
            </a:r>
            <a:r>
              <a:rPr lang="en-US" sz="2400"/>
              <a:t>P had willingly submitted to the treatment without making any enquiries. P ‘had given "carte blanche" to the defendant to treat him in whatever way he considered necessary.’</a:t>
            </a:r>
          </a:p>
          <a:p>
            <a:endParaRPr lang="en-US" sz="2400"/>
          </a:p>
          <a:p>
            <a:endParaRPr lang="en-US" sz="2400"/>
          </a:p>
        </p:txBody>
      </p:sp>
    </p:spTree>
    <p:extLst>
      <p:ext uri="{BB962C8B-B14F-4D97-AF65-F5344CB8AC3E}">
        <p14:creationId xmlns:p14="http://schemas.microsoft.com/office/powerpoint/2010/main" val="1253340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A0E91-8407-4A23-980F-6254DD31409A}"/>
              </a:ext>
            </a:extLst>
          </p:cNvPr>
          <p:cNvSpPr>
            <a:spLocks noGrp="1"/>
          </p:cNvSpPr>
          <p:nvPr>
            <p:ph type="title"/>
          </p:nvPr>
        </p:nvSpPr>
        <p:spPr>
          <a:xfrm>
            <a:off x="1524000" y="1293338"/>
            <a:ext cx="9144000" cy="3274592"/>
          </a:xfrm>
        </p:spPr>
        <p:txBody>
          <a:bodyPr vert="horz" lIns="91440" tIns="45720" rIns="91440" bIns="45720" rtlCol="0" anchor="ctr">
            <a:normAutofit/>
          </a:bodyPr>
          <a:lstStyle/>
          <a:p>
            <a:r>
              <a:rPr lang="en-US" sz="7200" kern="1200">
                <a:solidFill>
                  <a:schemeClr val="tx1"/>
                </a:solidFill>
                <a:latin typeface="+mj-lt"/>
                <a:ea typeface="+mj-ea"/>
                <a:cs typeface="+mj-cs"/>
              </a:rPr>
              <a:t>Necessity</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425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Necessity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a:normAutofit/>
          </a:bodyPr>
          <a:lstStyle/>
          <a:p>
            <a:r>
              <a:rPr lang="en-US" sz="2200"/>
              <a:t>If P cannot give a valid consent then treatment can be given in their best interests.</a:t>
            </a:r>
            <a:r>
              <a:rPr lang="en-US" sz="2200">
                <a:effectLst/>
              </a:rPr>
              <a:t> </a:t>
            </a:r>
          </a:p>
          <a:p>
            <a:r>
              <a:rPr lang="en-US" sz="2200" i="1"/>
              <a:t>Re F (mental patient: </a:t>
            </a:r>
            <a:r>
              <a:rPr lang="en-US" sz="2200" i="1" err="1"/>
              <a:t>sterilisation</a:t>
            </a:r>
            <a:r>
              <a:rPr lang="en-US" sz="2200" i="1"/>
              <a:t>)</a:t>
            </a:r>
            <a:r>
              <a:rPr lang="en-US" sz="2200"/>
              <a:t> [1990] 2 AC 1 per Lord Brandon:</a:t>
            </a:r>
          </a:p>
          <a:p>
            <a:r>
              <a:rPr lang="en-US" sz="2200"/>
              <a:t>‘In my opinion, the solution to the problem which the common law provides is that a doctor can lawfully operate on, or give other treatment to, adult patients who are incapable, for one reason or another, of consenting to his doing so, provided that the operation or other treatment concerned is in the best interests of such patients. The operation or other treatment will be in their best interests if, but only if, it is carried out in order to either save their lives, or to ensure improvement or prevent deterioration in their physical or mental health.’</a:t>
            </a:r>
          </a:p>
          <a:p>
            <a:r>
              <a:rPr lang="en-GB" sz="2200" i="1"/>
              <a:t>Pile v Chief Constable of Merseyside</a:t>
            </a:r>
            <a:r>
              <a:rPr lang="en-GB" sz="2200"/>
              <a:t> [2020] EWHC 2472. </a:t>
            </a:r>
          </a:p>
        </p:txBody>
      </p:sp>
    </p:spTree>
    <p:extLst>
      <p:ext uri="{BB962C8B-B14F-4D97-AF65-F5344CB8AC3E}">
        <p14:creationId xmlns:p14="http://schemas.microsoft.com/office/powerpoint/2010/main" val="417341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Trespass to the person and the criminal law</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a:normAutofit/>
          </a:bodyPr>
          <a:lstStyle/>
          <a:p>
            <a:r>
              <a:rPr lang="en-US" sz="2600"/>
              <a:t>There is an overlap between the trespass torts and the criminal law. </a:t>
            </a:r>
          </a:p>
          <a:p>
            <a:r>
              <a:rPr lang="en-US" sz="2600"/>
              <a:t>A tort action is not a collateral attack on an acquittal in a criminal trial (</a:t>
            </a:r>
            <a:r>
              <a:rPr lang="en-US" sz="2600" i="1"/>
              <a:t>Ashley v Chief Constable of Sussex </a:t>
            </a:r>
            <a:r>
              <a:rPr lang="en-US" sz="2600"/>
              <a:t>[2008] 1 AC 962).</a:t>
            </a:r>
          </a:p>
          <a:p>
            <a:r>
              <a:rPr lang="en-US" sz="2600"/>
              <a:t>Section 38 of the Offences Against the Person Ordinance (Cap.212) s 38: private prosecution prevents a civil action for assault.</a:t>
            </a:r>
          </a:p>
          <a:p>
            <a:r>
              <a:rPr lang="en-US" sz="2600"/>
              <a:t>Criminals may not always be worth suing!</a:t>
            </a:r>
            <a:endParaRPr lang="en-GB" sz="2600"/>
          </a:p>
          <a:p>
            <a:r>
              <a:rPr lang="en-US" sz="2600"/>
              <a:t>Alternative to tort law: Criminal and Law Enforcement Injuries Compensation Scheme (CLEIC).</a:t>
            </a:r>
          </a:p>
        </p:txBody>
      </p:sp>
    </p:spTree>
    <p:extLst>
      <p:ext uri="{BB962C8B-B14F-4D97-AF65-F5344CB8AC3E}">
        <p14:creationId xmlns:p14="http://schemas.microsoft.com/office/powerpoint/2010/main" val="1048439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Necessity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sz="2400"/>
              <a:t>Mental Health Ordinance (Cap 136) sections 59ZA and B, state that, in situations where no Guardian has been appointed, medical treatment can be undertaken only in the best interests of the patient to:</a:t>
            </a:r>
          </a:p>
          <a:p>
            <a:pPr marL="0" indent="0">
              <a:buNone/>
            </a:pPr>
            <a:r>
              <a:rPr lang="en-US" sz="2400"/>
              <a:t>(a) save the life of the mentally incapacitated person;</a:t>
            </a:r>
          </a:p>
          <a:p>
            <a:pPr marL="0" indent="0">
              <a:buNone/>
            </a:pPr>
            <a:r>
              <a:rPr lang="en-US" sz="2400"/>
              <a:t>(b) prevent damage or deterioration to the physical or mental health and well-being of that person; or</a:t>
            </a:r>
          </a:p>
          <a:p>
            <a:pPr marL="0" indent="0">
              <a:buNone/>
            </a:pPr>
            <a:r>
              <a:rPr lang="en-US" sz="2400"/>
              <a:t>(c) bring about an improvement in the physical or mental health and well-being of that person.</a:t>
            </a:r>
          </a:p>
          <a:p>
            <a:pPr marL="0" indent="0">
              <a:buNone/>
            </a:pPr>
            <a:r>
              <a:rPr lang="en-US" sz="2400"/>
              <a:t>Treatment of an irreversible or controversial treatment ‘special treatment’ requires the court’s consent (s 59ZG)</a:t>
            </a:r>
          </a:p>
          <a:p>
            <a:endParaRPr lang="en-US" sz="2400"/>
          </a:p>
        </p:txBody>
      </p:sp>
    </p:spTree>
    <p:extLst>
      <p:ext uri="{BB962C8B-B14F-4D97-AF65-F5344CB8AC3E}">
        <p14:creationId xmlns:p14="http://schemas.microsoft.com/office/powerpoint/2010/main" val="1328770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9A53DF-506B-8D9B-0BE5-64837FE289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3B15AB-01CD-2B31-BBD1-03EB40FF423C}"/>
              </a:ext>
            </a:extLst>
          </p:cNvPr>
          <p:cNvSpPr>
            <a:spLocks noGrp="1"/>
          </p:cNvSpPr>
          <p:nvPr>
            <p:ph type="title"/>
          </p:nvPr>
        </p:nvSpPr>
        <p:spPr>
          <a:xfrm>
            <a:off x="838200" y="365125"/>
            <a:ext cx="10515600" cy="1325563"/>
          </a:xfrm>
        </p:spPr>
        <p:txBody>
          <a:bodyPr>
            <a:normAutofit/>
          </a:bodyPr>
          <a:lstStyle/>
          <a:p>
            <a:r>
              <a:rPr lang="en-GB"/>
              <a:t>Necessity</a:t>
            </a:r>
          </a:p>
        </p:txBody>
      </p:sp>
      <p:sp>
        <p:nvSpPr>
          <p:cNvPr id="3" name="Content Placeholder 2">
            <a:extLst>
              <a:ext uri="{FF2B5EF4-FFF2-40B4-BE49-F238E27FC236}">
                <a16:creationId xmlns:a16="http://schemas.microsoft.com/office/drawing/2014/main" id="{678C5E1A-AF21-5F74-2AC1-8C8587CBC6D3}"/>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342900" indent="-342900"/>
            <a:r>
              <a:rPr lang="en-US" sz="2400" i="1" dirty="0">
                <a:latin typeface="Arial"/>
                <a:cs typeface="Arial"/>
              </a:rPr>
              <a:t>Re C (A Minor: Wardship: Medical Treatment) </a:t>
            </a:r>
            <a:r>
              <a:rPr lang="en-US" sz="2400" dirty="0">
                <a:latin typeface="Arial"/>
                <a:cs typeface="Arial"/>
              </a:rPr>
              <a:t>[1993] 1 HKLR 60: court </a:t>
            </a:r>
            <a:r>
              <a:rPr lang="en-US" sz="2400" dirty="0" err="1">
                <a:latin typeface="Arial"/>
                <a:cs typeface="Arial"/>
              </a:rPr>
              <a:t>authorised</a:t>
            </a:r>
            <a:r>
              <a:rPr lang="en-US" sz="2400" dirty="0">
                <a:latin typeface="Arial"/>
                <a:cs typeface="Arial"/>
              </a:rPr>
              <a:t> life-saving treatment (with a 50/50 chance of success) after parental refusal.</a:t>
            </a:r>
          </a:p>
          <a:p>
            <a:pPr marL="342900" indent="-342900"/>
            <a:r>
              <a:rPr lang="en-US" sz="2400" i="1" dirty="0">
                <a:latin typeface="Arial"/>
                <a:cs typeface="Arial"/>
              </a:rPr>
              <a:t>Hospital Authority v C</a:t>
            </a:r>
            <a:r>
              <a:rPr lang="en-US" sz="2400" dirty="0">
                <a:latin typeface="Arial"/>
                <a:cs typeface="Arial"/>
              </a:rPr>
              <a:t> [2003] 1 HKC 245: W, pregnant and in a coma. HA wanted </a:t>
            </a:r>
            <a:r>
              <a:rPr lang="en-US" sz="2400" dirty="0" err="1">
                <a:latin typeface="Arial"/>
                <a:cs typeface="Arial"/>
              </a:rPr>
              <a:t>authorisation</a:t>
            </a:r>
            <a:r>
              <a:rPr lang="en-US" sz="2400" dirty="0">
                <a:latin typeface="Arial"/>
                <a:cs typeface="Arial"/>
              </a:rPr>
              <a:t> to perform a caesarean. H, relying on a spiritual guide, wanted to delay the caesarean. The court </a:t>
            </a:r>
            <a:r>
              <a:rPr lang="en-US" sz="2400" dirty="0" err="1">
                <a:latin typeface="Arial"/>
                <a:cs typeface="Arial"/>
              </a:rPr>
              <a:t>authorised</a:t>
            </a:r>
            <a:r>
              <a:rPr lang="en-US" sz="2400" dirty="0">
                <a:latin typeface="Arial"/>
                <a:cs typeface="Arial"/>
              </a:rPr>
              <a:t> the caesarean.</a:t>
            </a:r>
            <a:endParaRPr lang="en-US" sz="2400" dirty="0"/>
          </a:p>
          <a:p>
            <a:pPr marL="342900" indent="-342900"/>
            <a:r>
              <a:rPr lang="en-US" sz="2400" i="1" dirty="0">
                <a:latin typeface="Arial"/>
                <a:cs typeface="Arial"/>
              </a:rPr>
              <a:t>Attorney General v Chan Yuen Lung </a:t>
            </a:r>
            <a:r>
              <a:rPr lang="en-US" sz="2400" dirty="0">
                <a:latin typeface="Arial"/>
                <a:cs typeface="Arial"/>
              </a:rPr>
              <a:t>[1989] HKCFI 282: P chained up in care home. Remitted to trial. The force must be proportionate. </a:t>
            </a:r>
            <a:endParaRPr lang="en-US" sz="2400" dirty="0"/>
          </a:p>
          <a:p>
            <a:endParaRPr lang="en-US" sz="2400"/>
          </a:p>
        </p:txBody>
      </p:sp>
    </p:spTree>
    <p:extLst>
      <p:ext uri="{BB962C8B-B14F-4D97-AF65-F5344CB8AC3E}">
        <p14:creationId xmlns:p14="http://schemas.microsoft.com/office/powerpoint/2010/main" val="426068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27C4E6-7E78-4CA2-88AC-A976E34C0888}"/>
              </a:ext>
            </a:extLst>
          </p:cNvPr>
          <p:cNvSpPr>
            <a:spLocks noGrp="1"/>
          </p:cNvSpPr>
          <p:nvPr>
            <p:ph type="title"/>
          </p:nvPr>
        </p:nvSpPr>
        <p:spPr>
          <a:xfrm>
            <a:off x="1524000" y="1293338"/>
            <a:ext cx="9144000" cy="3274592"/>
          </a:xfrm>
        </p:spPr>
        <p:txBody>
          <a:bodyPr vert="horz" lIns="91440" tIns="45720" rIns="91440" bIns="45720" rtlCol="0" anchor="ctr">
            <a:normAutofit/>
          </a:bodyPr>
          <a:lstStyle/>
          <a:p>
            <a:r>
              <a:rPr lang="en-US" sz="7200" kern="1200" dirty="0">
                <a:latin typeface="+mj-lt"/>
                <a:ea typeface="+mj-ea"/>
                <a:cs typeface="+mj-cs"/>
              </a:rPr>
              <a:t>Self-</a:t>
            </a:r>
            <a:r>
              <a:rPr lang="en-US" sz="7200" kern="1200" dirty="0" err="1">
                <a:latin typeface="+mj-lt"/>
                <a:ea typeface="+mj-ea"/>
                <a:cs typeface="+mj-cs"/>
              </a:rPr>
              <a:t>defence</a:t>
            </a:r>
            <a:r>
              <a:rPr lang="en-US" sz="7200" kern="1200" dirty="0">
                <a:latin typeface="+mj-lt"/>
                <a:ea typeface="+mj-ea"/>
                <a:cs typeface="+mj-cs"/>
              </a:rPr>
              <a:t> </a:t>
            </a:r>
            <a:r>
              <a:rPr lang="en-US" sz="7200" dirty="0">
                <a:latin typeface="+mj-lt"/>
                <a:ea typeface="+mj-ea"/>
                <a:cs typeface="+mj-cs"/>
              </a:rPr>
              <a:t>and</a:t>
            </a:r>
            <a:r>
              <a:rPr lang="en-US" sz="7200" kern="1200" dirty="0">
                <a:latin typeface="+mj-lt"/>
                <a:ea typeface="+mj-ea"/>
                <a:cs typeface="+mj-cs"/>
              </a:rPr>
              <a:t> </a:t>
            </a:r>
            <a:r>
              <a:rPr lang="en-US" sz="7200" kern="1200" dirty="0" err="1">
                <a:latin typeface="+mj-lt"/>
                <a:ea typeface="+mj-ea"/>
                <a:cs typeface="+mj-cs"/>
              </a:rPr>
              <a:t>defence</a:t>
            </a:r>
            <a:r>
              <a:rPr lang="en-US" sz="7200" kern="1200" dirty="0">
                <a:latin typeface="+mj-lt"/>
                <a:ea typeface="+mj-ea"/>
                <a:cs typeface="+mj-cs"/>
              </a:rPr>
              <a:t> of others</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8868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l="204" r="2" b="2"/>
          <a:stretch/>
        </p:blipFill>
        <p:spPr>
          <a:xfrm>
            <a:off x="7022325" y="520749"/>
            <a:ext cx="3814836" cy="564379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3" name="Arc 2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1" y="479493"/>
            <a:ext cx="5257800" cy="1325563"/>
          </a:xfrm>
        </p:spPr>
        <p:txBody>
          <a:bodyPr>
            <a:normAutofit/>
          </a:bodyPr>
          <a:lstStyle/>
          <a:p>
            <a:r>
              <a:rPr lang="en-GB"/>
              <a:t>Self-defence and defence of others</a:t>
            </a:r>
          </a:p>
        </p:txBody>
      </p:sp>
      <p:sp>
        <p:nvSpPr>
          <p:cNvPr id="3" name="Content Placeholder 2"/>
          <p:cNvSpPr>
            <a:spLocks noGrp="1"/>
          </p:cNvSpPr>
          <p:nvPr>
            <p:ph idx="1"/>
          </p:nvPr>
        </p:nvSpPr>
        <p:spPr>
          <a:xfrm>
            <a:off x="838201" y="1984443"/>
            <a:ext cx="5257800" cy="4192520"/>
          </a:xfrm>
        </p:spPr>
        <p:txBody>
          <a:bodyPr>
            <a:normAutofit/>
          </a:bodyPr>
          <a:lstStyle/>
          <a:p>
            <a:r>
              <a:rPr lang="en-US" sz="1100" i="1"/>
              <a:t>Ashley v Chief Constable of Sussex</a:t>
            </a:r>
            <a:r>
              <a:rPr lang="en-US" sz="1100"/>
              <a:t> [2008] 1 AC 962 per Lord Scott.</a:t>
            </a:r>
          </a:p>
          <a:p>
            <a:pPr marL="457200" lvl="1" indent="0">
              <a:buNone/>
            </a:pPr>
            <a:r>
              <a:rPr lang="en-US" sz="1100"/>
              <a:t>‘[E]very person has the right in principle not to be subjected to physical harm by the intentional actions of another person. But every person has the right also to protect himself by using reasonable force to repel an attack or prevent imminent attack.’</a:t>
            </a:r>
          </a:p>
          <a:p>
            <a:r>
              <a:rPr lang="en-US" sz="1100"/>
              <a:t>D must honestly and </a:t>
            </a:r>
            <a:r>
              <a:rPr lang="en-US" sz="1100" i="1"/>
              <a:t>reasonably</a:t>
            </a:r>
            <a:r>
              <a:rPr lang="en-US" sz="1100"/>
              <a:t> believe that he or she was under attack.</a:t>
            </a:r>
          </a:p>
          <a:p>
            <a:r>
              <a:rPr lang="en-US" sz="1100"/>
              <a:t>The use of force must be proportionate and reasonable. See Cockcroft v Smith (1705) 2 Salk 642, </a:t>
            </a:r>
            <a:r>
              <a:rPr lang="en-US" sz="1100" i="1"/>
              <a:t>Lane v Holloway</a:t>
            </a:r>
            <a:r>
              <a:rPr lang="en-US" sz="1100"/>
              <a:t> [1968] 1 QB 379, Chen Yung Hui v Lam Shing [1988] HKEC 8, </a:t>
            </a:r>
            <a:r>
              <a:rPr lang="en-US" sz="1100" i="1"/>
              <a:t>Cross v </a:t>
            </a:r>
            <a:r>
              <a:rPr lang="en-US" sz="1100" i="1" err="1"/>
              <a:t>Kirkby</a:t>
            </a:r>
            <a:r>
              <a:rPr lang="en-US" sz="1100" i="1"/>
              <a:t>,</a:t>
            </a:r>
            <a:r>
              <a:rPr lang="en-US" sz="1100"/>
              <a:t> </a:t>
            </a:r>
            <a:r>
              <a:rPr lang="en-US" sz="1100" i="1"/>
              <a:t>The Times</a:t>
            </a:r>
            <a:r>
              <a:rPr lang="en-US" sz="1100"/>
              <a:t>, April 5, 2000 and </a:t>
            </a:r>
            <a:r>
              <a:rPr lang="en-US" sz="1100" i="1"/>
              <a:t>McCarthy v CC of Merseyside Police</a:t>
            </a:r>
            <a:r>
              <a:rPr lang="en-US" sz="1100"/>
              <a:t> [2016] EWCA Civ 1257.</a:t>
            </a:r>
            <a:r>
              <a:rPr lang="en-US" sz="1100">
                <a:effectLst/>
              </a:rPr>
              <a:t> </a:t>
            </a:r>
            <a:endParaRPr lang="en-GB" sz="1100"/>
          </a:p>
        </p:txBody>
      </p:sp>
      <p:sp>
        <p:nvSpPr>
          <p:cNvPr id="4" name="TextBox 3"/>
          <p:cNvSpPr txBox="1"/>
          <p:nvPr/>
        </p:nvSpPr>
        <p:spPr>
          <a:xfrm>
            <a:off x="9997440" y="960120"/>
            <a:ext cx="184731" cy="369332"/>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7726821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72D017-EF95-472B-BC71-B08659A3A198}"/>
              </a:ext>
            </a:extLst>
          </p:cNvPr>
          <p:cNvSpPr>
            <a:spLocks noGrp="1"/>
          </p:cNvSpPr>
          <p:nvPr>
            <p:ph type="title"/>
          </p:nvPr>
        </p:nvSpPr>
        <p:spPr>
          <a:xfrm>
            <a:off x="1524000" y="1293338"/>
            <a:ext cx="9144000" cy="3274592"/>
          </a:xfrm>
        </p:spPr>
        <p:txBody>
          <a:bodyPr vert="horz" lIns="91440" tIns="45720" rIns="91440" bIns="45720" rtlCol="0" anchor="ctr">
            <a:normAutofit/>
          </a:bodyPr>
          <a:lstStyle/>
          <a:p>
            <a:r>
              <a:rPr lang="en-US" sz="7200" kern="1200">
                <a:solidFill>
                  <a:schemeClr val="tx1"/>
                </a:solidFill>
                <a:latin typeface="+mj-lt"/>
                <a:ea typeface="+mj-ea"/>
                <a:cs typeface="+mj-cs"/>
              </a:rPr>
              <a:t>Lawful arrest</a:t>
            </a:r>
          </a:p>
        </p:txBody>
      </p:sp>
      <p:cxnSp>
        <p:nvCxnSpPr>
          <p:cNvPr id="27" name="Straight Connector 26">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14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560" y="856180"/>
            <a:ext cx="4560584" cy="1128068"/>
          </a:xfrm>
        </p:spPr>
        <p:txBody>
          <a:bodyPr anchor="ctr">
            <a:normAutofit/>
          </a:bodyPr>
          <a:lstStyle/>
          <a:p>
            <a:r>
              <a:rPr lang="en-GB" sz="4000"/>
              <a:t>Lawful arrest</a:t>
            </a:r>
          </a:p>
        </p:txBody>
      </p:sp>
      <p:grpSp>
        <p:nvGrpSpPr>
          <p:cNvPr id="27" name="Group 2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0719" y="2330505"/>
            <a:ext cx="4559425" cy="3979585"/>
          </a:xfrm>
        </p:spPr>
        <p:txBody>
          <a:bodyPr anchor="ctr">
            <a:normAutofit/>
          </a:bodyPr>
          <a:lstStyle/>
          <a:p>
            <a:r>
              <a:rPr lang="en-US" sz="2000"/>
              <a:t>Both police and private citizens have the right to take reasonable steps to detain someone to prevent an imminent breach of the peace (</a:t>
            </a:r>
            <a:r>
              <a:rPr lang="en-US" sz="2000" i="1"/>
              <a:t>R (Laporte) v Chief Constable of Gloucestershire </a:t>
            </a:r>
            <a:r>
              <a:rPr lang="en-US" sz="2000"/>
              <a:t>[2007] 2 AC 105).</a:t>
            </a:r>
          </a:p>
          <a:p>
            <a:r>
              <a:rPr lang="en-US" sz="2000" i="1"/>
              <a:t>HKSAR v Chan Kwai Hung </a:t>
            </a:r>
            <a:r>
              <a:rPr lang="en-US" sz="2000"/>
              <a:t>[2010] HKCU 1577.</a:t>
            </a:r>
          </a:p>
          <a:p>
            <a:endParaRPr lang="en-US" sz="2000"/>
          </a:p>
        </p:txBody>
      </p:sp>
      <p:sp>
        <p:nvSpPr>
          <p:cNvPr id="33" name="Rectangle 3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3DF0D9D-19AD-EEF4-0EA5-032763AE52D0}"/>
              </a:ext>
            </a:extLst>
          </p:cNvPr>
          <p:cNvPicPr>
            <a:picLocks noChangeAspect="1"/>
          </p:cNvPicPr>
          <p:nvPr/>
        </p:nvPicPr>
        <p:blipFill>
          <a:blip r:embed="rId2"/>
          <a:srcRect l="26436" r="16330" b="1"/>
          <a:stretch/>
        </p:blipFill>
        <p:spPr>
          <a:xfrm>
            <a:off x="5977788" y="799352"/>
            <a:ext cx="5425410" cy="5259296"/>
          </a:xfrm>
          <a:prstGeom prst="rect">
            <a:avLst/>
          </a:prstGeom>
        </p:spPr>
      </p:pic>
    </p:spTree>
    <p:extLst>
      <p:ext uri="{BB962C8B-B14F-4D97-AF65-F5344CB8AC3E}">
        <p14:creationId xmlns:p14="http://schemas.microsoft.com/office/powerpoint/2010/main" val="22233221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DD3FC8-0A9F-4851-B30E-79E25970A53C}"/>
              </a:ext>
            </a:extLst>
          </p:cNvPr>
          <p:cNvSpPr>
            <a:spLocks noGrp="1"/>
          </p:cNvSpPr>
          <p:nvPr>
            <p:ph type="title"/>
          </p:nvPr>
        </p:nvSpPr>
        <p:spPr>
          <a:xfrm>
            <a:off x="838200" y="365125"/>
            <a:ext cx="10515600" cy="1325563"/>
          </a:xfrm>
        </p:spPr>
        <p:txBody>
          <a:bodyPr>
            <a:normAutofit/>
          </a:bodyPr>
          <a:lstStyle/>
          <a:p>
            <a:r>
              <a:rPr lang="en-HK"/>
              <a:t>Police arrests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4A952E-0495-4D34-B342-39BAEE835A20}"/>
              </a:ext>
            </a:extLst>
          </p:cNvPr>
          <p:cNvSpPr>
            <a:spLocks noGrp="1"/>
          </p:cNvSpPr>
          <p:nvPr>
            <p:ph idx="1"/>
          </p:nvPr>
        </p:nvSpPr>
        <p:spPr>
          <a:xfrm>
            <a:off x="838200" y="1825625"/>
            <a:ext cx="10515600" cy="4351338"/>
          </a:xfrm>
        </p:spPr>
        <p:txBody>
          <a:bodyPr>
            <a:normAutofit/>
          </a:bodyPr>
          <a:lstStyle/>
          <a:p>
            <a:r>
              <a:rPr lang="en-US" i="1"/>
              <a:t>Wong Weng Chi v The Secretary for Justice</a:t>
            </a:r>
            <a:r>
              <a:rPr lang="en-US"/>
              <a:t> [2020] HKDC 412:</a:t>
            </a:r>
          </a:p>
          <a:p>
            <a:r>
              <a:rPr lang="en-US"/>
              <a:t>‘A police officer may subject another to restraint when he lawfully exercises his power of arrest. But, putting that and other statutory powers aside, police officer has no greater rights than ordinary citizen. If, taking into account the nature of his duty, his use of physical contact in the face of non-cooperation persists beyond generally acceptable standards of conduct, his action will become unlawful; and if he restrains a man, for example by gripping his arm or his shoulder, then his action will also be unlawful, unless he is lawfully exercising his power of arrest.’</a:t>
            </a:r>
            <a:endParaRPr lang="en-HK"/>
          </a:p>
        </p:txBody>
      </p:sp>
    </p:spTree>
    <p:extLst>
      <p:ext uri="{BB962C8B-B14F-4D97-AF65-F5344CB8AC3E}">
        <p14:creationId xmlns:p14="http://schemas.microsoft.com/office/powerpoint/2010/main" val="3997224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5C8EAC-A1D7-47A6-848C-1A857EADE78A}"/>
              </a:ext>
            </a:extLst>
          </p:cNvPr>
          <p:cNvSpPr>
            <a:spLocks noGrp="1"/>
          </p:cNvSpPr>
          <p:nvPr>
            <p:ph type="title"/>
          </p:nvPr>
        </p:nvSpPr>
        <p:spPr>
          <a:xfrm>
            <a:off x="793662" y="386930"/>
            <a:ext cx="10066122" cy="1298448"/>
          </a:xfrm>
        </p:spPr>
        <p:txBody>
          <a:bodyPr anchor="b">
            <a:normAutofit/>
          </a:bodyPr>
          <a:lstStyle/>
          <a:p>
            <a:r>
              <a:rPr lang="en-HK" sz="4800"/>
              <a:t>Police arrests under warrant</a:t>
            </a:r>
          </a:p>
        </p:txBody>
      </p:sp>
      <p:sp>
        <p:nvSpPr>
          <p:cNvPr id="19" name="Rectangle 1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1BB8E2-A4A9-41CF-8388-B69B27C48612}"/>
              </a:ext>
            </a:extLst>
          </p:cNvPr>
          <p:cNvSpPr>
            <a:spLocks noGrp="1"/>
          </p:cNvSpPr>
          <p:nvPr>
            <p:ph idx="1"/>
          </p:nvPr>
        </p:nvSpPr>
        <p:spPr>
          <a:xfrm>
            <a:off x="793661" y="2599509"/>
            <a:ext cx="4530898" cy="3639450"/>
          </a:xfrm>
        </p:spPr>
        <p:txBody>
          <a:bodyPr anchor="ctr">
            <a:normAutofit/>
          </a:bodyPr>
          <a:lstStyle/>
          <a:p>
            <a:r>
              <a:rPr lang="en-US" sz="2000"/>
              <a:t>Magistrates Ordinance (Cap 227) s 31: magistrates have the power to issue a warrant. </a:t>
            </a:r>
          </a:p>
          <a:p>
            <a:r>
              <a:rPr lang="en-US" sz="2000"/>
              <a:t>Police Force Ordinance (Cap 232), s 53: police power to arrest with warrant.</a:t>
            </a:r>
          </a:p>
          <a:p>
            <a:r>
              <a:rPr lang="en-US" sz="2000"/>
              <a:t>Many other Ordinances give power to arrest with a warrant. </a:t>
            </a:r>
          </a:p>
          <a:p>
            <a:endParaRPr lang="en-HK" sz="2000"/>
          </a:p>
        </p:txBody>
      </p:sp>
      <p:pic>
        <p:nvPicPr>
          <p:cNvPr id="6" name="Picture 5">
            <a:extLst>
              <a:ext uri="{FF2B5EF4-FFF2-40B4-BE49-F238E27FC236}">
                <a16:creationId xmlns:a16="http://schemas.microsoft.com/office/drawing/2014/main" id="{BA413465-B9BB-AC29-4175-073F18217AD2}"/>
              </a:ext>
            </a:extLst>
          </p:cNvPr>
          <p:cNvPicPr>
            <a:picLocks noChangeAspect="1"/>
          </p:cNvPicPr>
          <p:nvPr/>
        </p:nvPicPr>
        <p:blipFill>
          <a:blip r:embed="rId2"/>
          <a:stretch>
            <a:fillRect/>
          </a:stretch>
        </p:blipFill>
        <p:spPr>
          <a:xfrm>
            <a:off x="5911532" y="2719039"/>
            <a:ext cx="5150277" cy="3244675"/>
          </a:xfrm>
          <a:prstGeom prst="rect">
            <a:avLst/>
          </a:prstGeom>
        </p:spPr>
      </p:pic>
      <p:sp>
        <p:nvSpPr>
          <p:cNvPr id="23" name="Rectangle 2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05205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0FF19DE-C41B-4048-9ADB-9D24F4DA1335}"/>
              </a:ext>
            </a:extLst>
          </p:cNvPr>
          <p:cNvSpPr>
            <a:spLocks noGrp="1"/>
          </p:cNvSpPr>
          <p:nvPr>
            <p:ph type="title"/>
          </p:nvPr>
        </p:nvSpPr>
        <p:spPr>
          <a:xfrm>
            <a:off x="838200" y="365125"/>
            <a:ext cx="10515600" cy="1325563"/>
          </a:xfrm>
        </p:spPr>
        <p:txBody>
          <a:bodyPr>
            <a:normAutofit/>
          </a:bodyPr>
          <a:lstStyle/>
          <a:p>
            <a:r>
              <a:rPr lang="en-HK"/>
              <a:t>Police arrests without a warrant</a:t>
            </a:r>
          </a:p>
        </p:txBody>
      </p:sp>
      <p:sp>
        <p:nvSpPr>
          <p:cNvPr id="24" name="Arc 2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F11D72-1C9F-4C77-ACE5-AD121F322F7F}"/>
              </a:ext>
            </a:extLst>
          </p:cNvPr>
          <p:cNvSpPr>
            <a:spLocks noGrp="1"/>
          </p:cNvSpPr>
          <p:nvPr>
            <p:ph idx="1"/>
          </p:nvPr>
        </p:nvSpPr>
        <p:spPr>
          <a:xfrm>
            <a:off x="838200" y="1825625"/>
            <a:ext cx="10515600" cy="4351338"/>
          </a:xfrm>
        </p:spPr>
        <p:txBody>
          <a:bodyPr>
            <a:noAutofit/>
          </a:bodyPr>
          <a:lstStyle/>
          <a:p>
            <a:pPr marL="0" indent="0">
              <a:buNone/>
            </a:pPr>
            <a:r>
              <a:rPr lang="en-US" sz="1300"/>
              <a:t>Police Force Ordinance Cap 232 section 50</a:t>
            </a:r>
          </a:p>
          <a:p>
            <a:pPr marL="0" indent="0">
              <a:buNone/>
            </a:pPr>
            <a:r>
              <a:rPr lang="en-US" sz="1300"/>
              <a:t>(1) It shall be lawful for any police officer to apprehend any person who he reasonably believes will be charged with or whom he reasonably suspects of being guilty of—</a:t>
            </a:r>
          </a:p>
          <a:p>
            <a:pPr marL="457200" lvl="1" indent="0">
              <a:buNone/>
            </a:pPr>
            <a:r>
              <a:rPr lang="en-US" sz="1300"/>
              <a:t>(a) any </a:t>
            </a:r>
            <a:r>
              <a:rPr lang="en-US" sz="1300" err="1"/>
              <a:t>offence</a:t>
            </a:r>
            <a:r>
              <a:rPr lang="en-US" sz="1300"/>
              <a:t> for which the sentence is fixed by law or for which a person may (on a first conviction for that </a:t>
            </a:r>
            <a:r>
              <a:rPr lang="en-US" sz="1300" err="1"/>
              <a:t>offence</a:t>
            </a:r>
            <a:r>
              <a:rPr lang="en-US" sz="1300"/>
              <a:t>) be sentenced to imprisonment; or</a:t>
            </a:r>
          </a:p>
          <a:p>
            <a:pPr marL="457200" lvl="1" indent="0">
              <a:buNone/>
            </a:pPr>
            <a:r>
              <a:rPr lang="en-US" sz="1300"/>
              <a:t>(b) any </a:t>
            </a:r>
            <a:r>
              <a:rPr lang="en-US" sz="1300" err="1"/>
              <a:t>offence</a:t>
            </a:r>
            <a:r>
              <a:rPr lang="en-US" sz="1300"/>
              <a:t>, if it appears to the police officer that service of a summons is impracticable because—</a:t>
            </a:r>
          </a:p>
          <a:p>
            <a:pPr marL="914400" lvl="2" indent="0">
              <a:buNone/>
            </a:pPr>
            <a:r>
              <a:rPr lang="en-US" sz="1300"/>
              <a:t>(i) the name of the person is unknown to, and cannot readily be ascertained by, the police officer;</a:t>
            </a:r>
          </a:p>
          <a:p>
            <a:pPr marL="914400" lvl="2" indent="0">
              <a:buNone/>
            </a:pPr>
            <a:r>
              <a:rPr lang="en-US" sz="1300"/>
              <a:t>(ii) the police officer has reasonable grounds for doubting whether a name given by the person as his name is his real name;</a:t>
            </a:r>
          </a:p>
          <a:p>
            <a:pPr marL="914400" lvl="2" indent="0">
              <a:buNone/>
            </a:pPr>
            <a:r>
              <a:rPr lang="en-US" sz="1300"/>
              <a:t>(iii) the person has failed to give a satisfactory address for service; or</a:t>
            </a:r>
          </a:p>
          <a:p>
            <a:pPr marL="914400" lvl="2" indent="0">
              <a:buNone/>
            </a:pPr>
            <a:r>
              <a:rPr lang="en-US" sz="1300"/>
              <a:t>(iv) the police officer has reasonable grounds for doubting whether an address given by the person is a satisfactory address for service. </a:t>
            </a:r>
          </a:p>
          <a:p>
            <a:pPr marL="0" indent="0">
              <a:buNone/>
            </a:pPr>
            <a:r>
              <a:rPr lang="en-US" sz="1300"/>
              <a:t>(1A) A police officer may exercise the power to apprehend a person under subsection (1) without any warrant for that purpose and whether or not he has seen any </a:t>
            </a:r>
            <a:r>
              <a:rPr lang="en-US" sz="1300" err="1"/>
              <a:t>offence</a:t>
            </a:r>
            <a:r>
              <a:rPr lang="en-US" sz="1300"/>
              <a:t> committed. </a:t>
            </a:r>
          </a:p>
          <a:p>
            <a:pPr marL="0" indent="0">
              <a:buNone/>
            </a:pPr>
            <a:r>
              <a:rPr lang="en-US" sz="1300"/>
              <a:t>(1B) It shall be lawful for any police officer to apprehend any person whom he reasonably suspects of being liable to deportation from Hong Kong. </a:t>
            </a:r>
          </a:p>
          <a:p>
            <a:pPr marL="0" indent="0">
              <a:buNone/>
            </a:pPr>
            <a:r>
              <a:rPr lang="en-US" sz="1300"/>
              <a:t>(2) If any person who may lawfully be apprehended under subsection (1) or (1B) forcibly resists the </a:t>
            </a:r>
            <a:r>
              <a:rPr lang="en-US" sz="1300" err="1"/>
              <a:t>endeavour</a:t>
            </a:r>
            <a:r>
              <a:rPr lang="en-US" sz="1300"/>
              <a:t> to arrest him or attempts to evade the arrest, a police officer or other person may use all means necessary to effect the arrest. </a:t>
            </a:r>
          </a:p>
          <a:p>
            <a:pPr marL="0" indent="0">
              <a:buNone/>
            </a:pPr>
            <a:r>
              <a:rPr lang="en-US" sz="1300"/>
              <a:t>(3) If any police officer has reason to believe that any person to be arrested has entered into or is in any place the person residing in or in charge of such place shall on demand of that police officer allow him free ingress thereto and afford all reasonable facilities for search therein. </a:t>
            </a:r>
          </a:p>
          <a:p>
            <a:endParaRPr lang="en-US" sz="1300"/>
          </a:p>
          <a:p>
            <a:endParaRPr lang="en-HK" sz="1300"/>
          </a:p>
        </p:txBody>
      </p:sp>
    </p:spTree>
    <p:extLst>
      <p:ext uri="{BB962C8B-B14F-4D97-AF65-F5344CB8AC3E}">
        <p14:creationId xmlns:p14="http://schemas.microsoft.com/office/powerpoint/2010/main" val="29061540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D4BCBC-234C-44F3-9578-A72C27F51A5F}"/>
              </a:ext>
            </a:extLst>
          </p:cNvPr>
          <p:cNvSpPr>
            <a:spLocks noGrp="1"/>
          </p:cNvSpPr>
          <p:nvPr>
            <p:ph type="title"/>
          </p:nvPr>
        </p:nvSpPr>
        <p:spPr>
          <a:xfrm>
            <a:off x="838200" y="365125"/>
            <a:ext cx="10515600" cy="1325563"/>
          </a:xfrm>
        </p:spPr>
        <p:txBody>
          <a:bodyPr>
            <a:normAutofit/>
          </a:bodyPr>
          <a:lstStyle/>
          <a:p>
            <a:r>
              <a:rPr lang="en-HK"/>
              <a:t>Lawful arrest</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71D41A-982C-42D2-9593-414B76F35EF6}"/>
              </a:ext>
            </a:extLst>
          </p:cNvPr>
          <p:cNvSpPr>
            <a:spLocks noGrp="1"/>
          </p:cNvSpPr>
          <p:nvPr>
            <p:ph idx="1"/>
          </p:nvPr>
        </p:nvSpPr>
        <p:spPr>
          <a:xfrm>
            <a:off x="838200" y="1825625"/>
            <a:ext cx="10515600" cy="4351338"/>
          </a:xfrm>
        </p:spPr>
        <p:txBody>
          <a:bodyPr>
            <a:normAutofit/>
          </a:bodyPr>
          <a:lstStyle/>
          <a:p>
            <a:r>
              <a:rPr lang="en-US" i="1"/>
              <a:t>Attorney General v Kong Chung-Shing </a:t>
            </a:r>
            <a:r>
              <a:rPr lang="en-US"/>
              <a:t>[1980] HKCA 102: Respondent not acting in a suspicious manner and so had not resisted a police officer in the execution of his duty.</a:t>
            </a:r>
          </a:p>
          <a:p>
            <a:r>
              <a:rPr lang="en-US" i="1"/>
              <a:t>Crawley v A-G </a:t>
            </a:r>
            <a:r>
              <a:rPr lang="en-US"/>
              <a:t>[1986] HKLY 954: arrest was lawful but handcuffing was disproportionate.</a:t>
            </a:r>
          </a:p>
          <a:p>
            <a:r>
              <a:rPr lang="en-US" i="1"/>
              <a:t>Yeung May Wan &amp; Others v HKSAR </a:t>
            </a:r>
            <a:r>
              <a:rPr lang="en-US"/>
              <a:t>(2005) 8 HKCFAR 137.</a:t>
            </a:r>
          </a:p>
          <a:p>
            <a:r>
              <a:rPr lang="en-US" i="1"/>
              <a:t>Leung Kwok Hung v Secretary for Justice </a:t>
            </a:r>
            <a:r>
              <a:rPr lang="en-US"/>
              <a:t>[2009] 4 HKLRD 247.</a:t>
            </a:r>
          </a:p>
          <a:p>
            <a:r>
              <a:rPr lang="en-US" i="1"/>
              <a:t>Law Chi Man v Commissioner of Polic</a:t>
            </a:r>
            <a:r>
              <a:rPr lang="en-US"/>
              <a:t>e [2022] HKDC 1231: </a:t>
            </a:r>
            <a:r>
              <a:rPr lang="en-US" err="1"/>
              <a:t>manouvre</a:t>
            </a:r>
            <a:r>
              <a:rPr lang="en-US"/>
              <a:t> and handcuffing were proportionate.</a:t>
            </a:r>
          </a:p>
          <a:p>
            <a:pPr marL="0" indent="0">
              <a:buNone/>
            </a:pPr>
            <a:endParaRPr lang="en-US"/>
          </a:p>
          <a:p>
            <a:endParaRPr lang="en-HK"/>
          </a:p>
        </p:txBody>
      </p:sp>
    </p:spTree>
    <p:extLst>
      <p:ext uri="{BB962C8B-B14F-4D97-AF65-F5344CB8AC3E}">
        <p14:creationId xmlns:p14="http://schemas.microsoft.com/office/powerpoint/2010/main" val="14729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A6AA1C-8706-48D2-B382-8D98F15AB653}"/>
              </a:ext>
            </a:extLst>
          </p:cNvPr>
          <p:cNvSpPr>
            <a:spLocks noGrp="1"/>
          </p:cNvSpPr>
          <p:nvPr>
            <p:ph type="title"/>
          </p:nvPr>
        </p:nvSpPr>
        <p:spPr>
          <a:xfrm>
            <a:off x="838200" y="365125"/>
            <a:ext cx="10515600" cy="1325563"/>
          </a:xfrm>
        </p:spPr>
        <p:txBody>
          <a:bodyPr>
            <a:normAutofit/>
          </a:bodyPr>
          <a:lstStyle/>
          <a:p>
            <a:r>
              <a:rPr lang="en-HK"/>
              <a:t>Trespass and rights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C5AE37-0033-4608-92DF-94A41AA4B305}"/>
              </a:ext>
            </a:extLst>
          </p:cNvPr>
          <p:cNvSpPr>
            <a:spLocks noGrp="1"/>
          </p:cNvSpPr>
          <p:nvPr>
            <p:ph idx="1"/>
          </p:nvPr>
        </p:nvSpPr>
        <p:spPr>
          <a:xfrm>
            <a:off x="838200" y="1825625"/>
            <a:ext cx="10515600" cy="4351338"/>
          </a:xfrm>
        </p:spPr>
        <p:txBody>
          <a:bodyPr>
            <a:normAutofit/>
          </a:bodyPr>
          <a:lstStyle/>
          <a:p>
            <a:pPr marL="0" indent="0">
              <a:buNone/>
            </a:pPr>
            <a:r>
              <a:rPr lang="en-US" sz="2000"/>
              <a:t>There is some overlap between trespass to the person and the Bill of Rights. </a:t>
            </a:r>
          </a:p>
          <a:p>
            <a:r>
              <a:rPr lang="en-US" sz="2000"/>
              <a:t>Art 5 – liberty and security of the person</a:t>
            </a:r>
          </a:p>
          <a:p>
            <a:r>
              <a:rPr lang="en-US" sz="2000"/>
              <a:t>Art 8 – liberty of movement. </a:t>
            </a:r>
          </a:p>
          <a:p>
            <a:endParaRPr lang="en-US" sz="2000"/>
          </a:p>
          <a:p>
            <a:pPr marL="0" indent="0">
              <a:buNone/>
            </a:pPr>
            <a:r>
              <a:rPr lang="en-US" sz="2000"/>
              <a:t>‘The starting point is that every resident is entitled to freedom of the person. Anyone who seeks to interfere with that freedom can only do so with proper legal justification. This was well-established at common law and is now laid down in Article 28 of the Basic Law.’ </a:t>
            </a:r>
            <a:r>
              <a:rPr lang="en-US" sz="2000" i="1"/>
              <a:t>Wong Weng Chi v The Secretary for Justice</a:t>
            </a:r>
            <a:r>
              <a:rPr lang="en-US" sz="2000"/>
              <a:t> [2020] HKDC 412 at [19] per Lee Siu Ho DJ.</a:t>
            </a:r>
          </a:p>
          <a:p>
            <a:pPr marL="0" indent="0">
              <a:buNone/>
            </a:pPr>
            <a:endParaRPr lang="en-US" sz="2000"/>
          </a:p>
          <a:p>
            <a:pPr marL="0" indent="0">
              <a:buNone/>
            </a:pPr>
            <a:r>
              <a:rPr lang="en-US" sz="2000"/>
              <a:t>People may bring claims in trespass ‘for vindicatory purposes even though substantial damages cannot be established.’ </a:t>
            </a:r>
            <a:r>
              <a:rPr lang="en-US" sz="2000" i="1"/>
              <a:t>Yu Kai </a:t>
            </a:r>
            <a:r>
              <a:rPr lang="en-US" sz="2000" i="1" err="1"/>
              <a:t>Yui</a:t>
            </a:r>
            <a:r>
              <a:rPr lang="en-US" sz="2000" i="1"/>
              <a:t> v Chong Chi Fai </a:t>
            </a:r>
            <a:r>
              <a:rPr lang="en-US" sz="2000"/>
              <a:t>[2017] HKEC 236 at [17] per Simon Ho DJ.</a:t>
            </a:r>
          </a:p>
          <a:p>
            <a:endParaRPr lang="en-HK" sz="2000"/>
          </a:p>
        </p:txBody>
      </p:sp>
    </p:spTree>
    <p:extLst>
      <p:ext uri="{BB962C8B-B14F-4D97-AF65-F5344CB8AC3E}">
        <p14:creationId xmlns:p14="http://schemas.microsoft.com/office/powerpoint/2010/main" val="22427533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C94F8FF-9AF0-4828-B9E9-8ECF471B977D}"/>
              </a:ext>
            </a:extLst>
          </p:cNvPr>
          <p:cNvSpPr>
            <a:spLocks noGrp="1"/>
          </p:cNvSpPr>
          <p:nvPr>
            <p:ph type="title"/>
          </p:nvPr>
        </p:nvSpPr>
        <p:spPr>
          <a:xfrm>
            <a:off x="838200" y="365125"/>
            <a:ext cx="10515600" cy="1325563"/>
          </a:xfrm>
        </p:spPr>
        <p:txBody>
          <a:bodyPr>
            <a:normAutofit/>
          </a:bodyPr>
          <a:lstStyle/>
          <a:p>
            <a:r>
              <a:rPr lang="en-HK"/>
              <a:t>Arrests by private citizens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9DB616-E925-4849-9D0E-27E988C5A0D5}"/>
              </a:ext>
            </a:extLst>
          </p:cNvPr>
          <p:cNvSpPr>
            <a:spLocks noGrp="1"/>
          </p:cNvSpPr>
          <p:nvPr>
            <p:ph idx="1"/>
          </p:nvPr>
        </p:nvSpPr>
        <p:spPr>
          <a:xfrm>
            <a:off x="838200" y="1825625"/>
            <a:ext cx="10515600" cy="4351338"/>
          </a:xfrm>
        </p:spPr>
        <p:txBody>
          <a:bodyPr>
            <a:normAutofit/>
          </a:bodyPr>
          <a:lstStyle/>
          <a:p>
            <a:r>
              <a:rPr lang="it-IT" sz="2400"/>
              <a:t>Criminal Procedure Ordinance (Cap 221).</a:t>
            </a:r>
          </a:p>
          <a:p>
            <a:r>
              <a:rPr lang="en-US" sz="2400"/>
              <a:t>‘Any person may arrest without warrant any person whom he may reasonably suspect of being guilty of an arrestable offence’ (s 101(2)).</a:t>
            </a:r>
          </a:p>
          <a:p>
            <a:r>
              <a:rPr lang="en-US" sz="2400"/>
              <a:t>‘Every person who arrests any person under any of the provisions herein contained shall (if the person making the arrest is not himself a police officer) deliver the person so arrested, and the property, if any, taken possession of by him, to some police officer in order that he may be conveyed as soon as reasonably may be before a magistrate, to be by him dealt with according to law, or himself convey him before a magistrate, as soon as reasonably may be, for that purpose’ (s 101(5)).</a:t>
            </a:r>
            <a:endParaRPr lang="it-IT" sz="2400"/>
          </a:p>
        </p:txBody>
      </p:sp>
    </p:spTree>
    <p:extLst>
      <p:ext uri="{BB962C8B-B14F-4D97-AF65-F5344CB8AC3E}">
        <p14:creationId xmlns:p14="http://schemas.microsoft.com/office/powerpoint/2010/main" val="1402456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E56A09-A4ED-4A95-90A9-821754BDB66A}"/>
              </a:ext>
            </a:extLst>
          </p:cNvPr>
          <p:cNvSpPr>
            <a:spLocks noGrp="1"/>
          </p:cNvSpPr>
          <p:nvPr>
            <p:ph type="title"/>
          </p:nvPr>
        </p:nvSpPr>
        <p:spPr>
          <a:xfrm>
            <a:off x="1524000" y="1293338"/>
            <a:ext cx="9144000" cy="3274592"/>
          </a:xfrm>
        </p:spPr>
        <p:txBody>
          <a:bodyPr vert="horz" lIns="91440" tIns="45720" rIns="91440" bIns="45720" rtlCol="0" anchor="ctr">
            <a:normAutofit/>
          </a:bodyPr>
          <a:lstStyle/>
          <a:p>
            <a:r>
              <a:rPr lang="en-US" sz="7200" kern="1200">
                <a:solidFill>
                  <a:schemeClr val="tx1"/>
                </a:solidFill>
                <a:latin typeface="+mj-lt"/>
                <a:ea typeface="+mj-ea"/>
                <a:cs typeface="+mj-cs"/>
              </a:rPr>
              <a:t>Prevention and detection of crime</a:t>
            </a:r>
          </a:p>
        </p:txBody>
      </p:sp>
      <p:cxnSp>
        <p:nvCxnSpPr>
          <p:cNvPr id="20" name="Straight Connector 1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7053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Defences to Trespass: Prevention of Crime</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a:normAutofit/>
          </a:bodyPr>
          <a:lstStyle/>
          <a:p>
            <a:r>
              <a:rPr lang="en-US"/>
              <a:t>Police Force Ordinance e.g. s 10, s 54.</a:t>
            </a:r>
          </a:p>
          <a:p>
            <a:r>
              <a:rPr lang="en-US" i="1"/>
              <a:t>Wong </a:t>
            </a:r>
            <a:r>
              <a:rPr lang="en-US" i="1" err="1"/>
              <a:t>Tze</a:t>
            </a:r>
            <a:r>
              <a:rPr lang="en-US" i="1"/>
              <a:t> Yam v Commissioner of Police (No 2) </a:t>
            </a:r>
            <a:r>
              <a:rPr lang="en-US"/>
              <a:t>[2011] 3 HKLRD 369.</a:t>
            </a:r>
            <a:endParaRPr lang="en-GB"/>
          </a:p>
        </p:txBody>
      </p:sp>
    </p:spTree>
    <p:extLst>
      <p:ext uri="{BB962C8B-B14F-4D97-AF65-F5344CB8AC3E}">
        <p14:creationId xmlns:p14="http://schemas.microsoft.com/office/powerpoint/2010/main" val="1909932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B3944-7F6A-4B9C-A30E-C1B75DDDF2FF}"/>
              </a:ext>
            </a:extLst>
          </p:cNvPr>
          <p:cNvSpPr>
            <a:spLocks noGrp="1"/>
          </p:cNvSpPr>
          <p:nvPr>
            <p:ph type="title"/>
          </p:nvPr>
        </p:nvSpPr>
        <p:spPr>
          <a:xfrm>
            <a:off x="1524000" y="1293338"/>
            <a:ext cx="9144000" cy="3274592"/>
          </a:xfrm>
        </p:spPr>
        <p:txBody>
          <a:bodyPr vert="horz" lIns="91440" tIns="45720" rIns="91440" bIns="45720" rtlCol="0" anchor="ctr">
            <a:normAutofit/>
          </a:bodyPr>
          <a:lstStyle/>
          <a:p>
            <a:r>
              <a:rPr lang="en-US" sz="7200" kern="1200">
                <a:solidFill>
                  <a:schemeClr val="tx1"/>
                </a:solidFill>
                <a:latin typeface="+mj-lt"/>
                <a:ea typeface="+mj-ea"/>
                <a:cs typeface="+mj-cs"/>
              </a:rPr>
              <a:t>Non-defences to trespass to the person</a:t>
            </a:r>
          </a:p>
        </p:txBody>
      </p:sp>
      <p:cxnSp>
        <p:nvCxnSpPr>
          <p:cNvPr id="20" name="Straight Connector 1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274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GB"/>
              <a:t>Non-Defences to Trespass to the Person</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838200" y="1825625"/>
            <a:ext cx="10515600" cy="4351338"/>
          </a:xfrm>
        </p:spPr>
        <p:txBody>
          <a:bodyPr>
            <a:normAutofit/>
          </a:bodyPr>
          <a:lstStyle/>
          <a:p>
            <a:r>
              <a:rPr lang="en-US"/>
              <a:t>Provocation is not a </a:t>
            </a:r>
            <a:r>
              <a:rPr lang="en-US" err="1"/>
              <a:t>defence</a:t>
            </a:r>
            <a:r>
              <a:rPr lang="en-US"/>
              <a:t>: </a:t>
            </a:r>
            <a:r>
              <a:rPr lang="en-US" i="1"/>
              <a:t>Lane v Holloway </a:t>
            </a:r>
            <a:r>
              <a:rPr lang="en-US"/>
              <a:t>[1968] 1 QB 379.</a:t>
            </a:r>
          </a:p>
          <a:p>
            <a:r>
              <a:rPr lang="en-US"/>
              <a:t>Contributory negligence under the Law Amendment and Reform (Consolidation) Ordinance (Cap 23) is not usually seen as applying to trespass see </a:t>
            </a:r>
            <a:r>
              <a:rPr lang="en-US" i="1"/>
              <a:t>Co-Operative Group Ltd v Pritchard </a:t>
            </a:r>
            <a:r>
              <a:rPr lang="en-US"/>
              <a:t>[2012] QB 320 (c.f. </a:t>
            </a:r>
            <a:r>
              <a:rPr lang="en-US" i="1"/>
              <a:t>Murphy v Culhane </a:t>
            </a:r>
            <a:r>
              <a:rPr lang="en-US"/>
              <a:t>[1977] QB 94, </a:t>
            </a:r>
            <a:r>
              <a:rPr lang="en-US" i="1"/>
              <a:t>Ng Ching Ying v Lee Siu Yeung</a:t>
            </a:r>
            <a:r>
              <a:rPr lang="en-US"/>
              <a:t> [2001] HKLRD (</a:t>
            </a:r>
            <a:r>
              <a:rPr lang="en-US" err="1"/>
              <a:t>Yrbk</a:t>
            </a:r>
            <a:r>
              <a:rPr lang="en-US"/>
              <a:t>) 646).</a:t>
            </a:r>
            <a:endParaRPr lang="en-GB"/>
          </a:p>
        </p:txBody>
      </p:sp>
    </p:spTree>
    <p:extLst>
      <p:ext uri="{BB962C8B-B14F-4D97-AF65-F5344CB8AC3E}">
        <p14:creationId xmlns:p14="http://schemas.microsoft.com/office/powerpoint/2010/main" val="3886591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68B0B07-5DBB-85D3-6F1A-8052F35BF108}"/>
              </a:ext>
            </a:extLst>
          </p:cNvPr>
          <p:cNvSpPr>
            <a:spLocks noGrp="1"/>
          </p:cNvSpPr>
          <p:nvPr>
            <p:ph type="title"/>
          </p:nvPr>
        </p:nvSpPr>
        <p:spPr>
          <a:xfrm>
            <a:off x="838200" y="365125"/>
            <a:ext cx="10515600" cy="1325563"/>
          </a:xfrm>
        </p:spPr>
        <p:txBody>
          <a:bodyPr>
            <a:normAutofit/>
          </a:bodyPr>
          <a:lstStyle/>
          <a:p>
            <a:r>
              <a:rPr lang="en-GB"/>
              <a:t>Question</a:t>
            </a: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A326DD-57CB-3C96-1120-34E0BD2BCF21}"/>
              </a:ext>
            </a:extLst>
          </p:cNvPr>
          <p:cNvSpPr>
            <a:spLocks noGrp="1"/>
          </p:cNvSpPr>
          <p:nvPr>
            <p:ph idx="1"/>
          </p:nvPr>
        </p:nvSpPr>
        <p:spPr>
          <a:xfrm>
            <a:off x="838200" y="1825625"/>
            <a:ext cx="10515600" cy="4351338"/>
          </a:xfrm>
        </p:spPr>
        <p:txBody>
          <a:bodyPr>
            <a:normAutofit/>
          </a:bodyPr>
          <a:lstStyle/>
          <a:p>
            <a:pPr marL="0" indent="0">
              <a:buNone/>
            </a:pPr>
            <a:r>
              <a:rPr lang="en-US" sz="1500"/>
              <a:t>Michael was trying to burgle a first floor flat. Michael was seen by Peter, and Peter ran to the base of the building hurling threats at Michael, whom he knew to be a local criminal. Timothy heard the noise and assumed Peter was going to beat up Michael when he heard him yell “Michael, I’m going to put you in hospital”. Worried what Peter (a huge man) might do, Timothy struck Peter from behind with his hockey stick. Timothy then sat on Peter’s back while he was unconscious, and called the police. In the meantime, Michael thanked Timothy for his intervention and went home. When the police arrived, they </a:t>
            </a:r>
            <a:r>
              <a:rPr lang="en-US" sz="1500" err="1"/>
              <a:t>realised</a:t>
            </a:r>
            <a:r>
              <a:rPr lang="en-US" sz="1500"/>
              <a:t> Peter had a fractured skull. He had also lost so much blood he that he was given a blood transfusion by Dr Jenny at the hospital. When Peter recovered consciousness, the police discovered the truth and told Peter everything: that Timothy had hit him, that they were now looking for Michael (identified from Timothy’s description) and that Jenny had saved his life. Peter is deeply disturbed, in part because he would never have consented to a blood transfusion as he is Jehovah’s witness.</a:t>
            </a:r>
          </a:p>
          <a:p>
            <a:pPr marL="0" indent="0">
              <a:buNone/>
            </a:pPr>
            <a:r>
              <a:rPr lang="en-US" sz="1500"/>
              <a:t>The police just warned Timothy about his reckless intervention. Timothy later identified Michael’s address and sent him a series of anonymous letters saying that he plans to get even one day. Then, last week, the two men met at the market and Timothy approached Michael saying “You got my letters, I suppose?”. Fearful that Timothy was about to attack him, Michael struck Timothy a mighty blow breaking his jaw.  Carl, a shopper, grabbed Michael, called the police and had him arrested. </a:t>
            </a:r>
          </a:p>
          <a:p>
            <a:pPr marL="0" indent="0">
              <a:buNone/>
            </a:pPr>
            <a:r>
              <a:rPr lang="en-US" sz="1500"/>
              <a:t>Advise the various parties of any actions they may bring in tort, and of any possible </a:t>
            </a:r>
            <a:r>
              <a:rPr lang="en-US" sz="1500" err="1"/>
              <a:t>defences</a:t>
            </a:r>
            <a:r>
              <a:rPr lang="en-US" sz="1500"/>
              <a:t>.</a:t>
            </a:r>
          </a:p>
          <a:p>
            <a:pPr marL="0" indent="0">
              <a:buNone/>
            </a:pPr>
            <a:endParaRPr lang="en-US" sz="1500"/>
          </a:p>
        </p:txBody>
      </p:sp>
    </p:spTree>
    <p:extLst>
      <p:ext uri="{BB962C8B-B14F-4D97-AF65-F5344CB8AC3E}">
        <p14:creationId xmlns:p14="http://schemas.microsoft.com/office/powerpoint/2010/main" val="31866173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6BE8DD5-5521-42C5-A4DA-342AAAB1C1ED}"/>
              </a:ext>
            </a:extLst>
          </p:cNvPr>
          <p:cNvSpPr>
            <a:spLocks noGrp="1"/>
          </p:cNvSpPr>
          <p:nvPr>
            <p:ph type="title"/>
          </p:nvPr>
        </p:nvSpPr>
        <p:spPr>
          <a:xfrm>
            <a:off x="838200" y="365125"/>
            <a:ext cx="10515600" cy="1325563"/>
          </a:xfrm>
        </p:spPr>
        <p:txBody>
          <a:bodyPr>
            <a:normAutofit/>
          </a:bodyPr>
          <a:lstStyle/>
          <a:p>
            <a:r>
              <a:rPr lang="en-HK"/>
              <a:t>Further reading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6AB48C-ACC3-4309-AE2C-F37D8CCF26B1}"/>
              </a:ext>
            </a:extLst>
          </p:cNvPr>
          <p:cNvSpPr>
            <a:spLocks noGrp="1"/>
          </p:cNvSpPr>
          <p:nvPr>
            <p:ph idx="1"/>
          </p:nvPr>
        </p:nvSpPr>
        <p:spPr>
          <a:xfrm>
            <a:off x="838200" y="1825625"/>
            <a:ext cx="10515600" cy="4351338"/>
          </a:xfrm>
        </p:spPr>
        <p:txBody>
          <a:bodyPr>
            <a:normAutofit/>
          </a:bodyPr>
          <a:lstStyle/>
          <a:p>
            <a:r>
              <a:rPr lang="en-HK"/>
              <a:t>Allen </a:t>
            </a:r>
            <a:r>
              <a:rPr lang="en-HK" err="1"/>
              <a:t>Beever</a:t>
            </a:r>
            <a:r>
              <a:rPr lang="en-HK"/>
              <a:t>, ‘What Does Tort Law Protect?’ (2015) 27 </a:t>
            </a:r>
            <a:r>
              <a:rPr lang="en-HK" err="1"/>
              <a:t>SAcLJ</a:t>
            </a:r>
            <a:r>
              <a:rPr lang="en-HK"/>
              <a:t> 626.</a:t>
            </a:r>
          </a:p>
          <a:p>
            <a:r>
              <a:rPr lang="en-HK"/>
              <a:t>Christine </a:t>
            </a:r>
            <a:r>
              <a:rPr lang="en-HK" err="1"/>
              <a:t>Beuermann</a:t>
            </a:r>
            <a:r>
              <a:rPr lang="en-HK"/>
              <a:t>, ‘Are the Torts of Trespass to the Person Obsolete? Part 1: Historical Development’ (2017) 25 Tort Law Review 103 and ‘Part 2: Continued Evolution’ (2017) 26 Tort Law Review 6.</a:t>
            </a:r>
          </a:p>
          <a:p>
            <a:r>
              <a:rPr lang="en-HK"/>
              <a:t>Rachael </a:t>
            </a:r>
            <a:r>
              <a:rPr lang="en-HK" err="1"/>
              <a:t>Mulheron</a:t>
            </a:r>
            <a:r>
              <a:rPr lang="en-HK"/>
              <a:t>, ‘Modernising the Tort of </a:t>
            </a:r>
            <a:r>
              <a:rPr lang="en-HK" i="1"/>
              <a:t>Wilkinson v Downton’ </a:t>
            </a:r>
            <a:r>
              <a:rPr lang="en-HK"/>
              <a:t>[2023] [1] Journal of Personal Injury Law 13.</a:t>
            </a:r>
          </a:p>
          <a:p>
            <a:r>
              <a:rPr lang="en-HK"/>
              <a:t>FA Trindade, ‘Intentional Torts: Some Thoughts on Assault and Battery’ (1982) 2 OJLS 211.</a:t>
            </a:r>
          </a:p>
          <a:p>
            <a:endParaRPr lang="en-HK"/>
          </a:p>
          <a:p>
            <a:endParaRPr lang="en-HK"/>
          </a:p>
        </p:txBody>
      </p:sp>
    </p:spTree>
    <p:extLst>
      <p:ext uri="{BB962C8B-B14F-4D97-AF65-F5344CB8AC3E}">
        <p14:creationId xmlns:p14="http://schemas.microsoft.com/office/powerpoint/2010/main" val="362169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4FE2A7-75A5-4E0B-B714-A504B2E24225}"/>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lgn="l"/>
            <a:r>
              <a:rPr lang="en-US" sz="5400" kern="1200">
                <a:solidFill>
                  <a:schemeClr val="tx1"/>
                </a:solidFill>
                <a:latin typeface="+mj-lt"/>
                <a:ea typeface="+mj-ea"/>
                <a:cs typeface="+mj-cs"/>
              </a:rPr>
              <a:t>Battery</a:t>
            </a: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72058B-B1B4-B0CF-6B2D-C7C593C391E9}"/>
              </a:ext>
            </a:extLst>
          </p:cNvPr>
          <p:cNvPicPr>
            <a:picLocks noChangeAspect="1"/>
          </p:cNvPicPr>
          <p:nvPr/>
        </p:nvPicPr>
        <p:blipFill>
          <a:blip r:embed="rId2"/>
          <a:stretch>
            <a:fillRect/>
          </a:stretch>
        </p:blipFill>
        <p:spPr>
          <a:xfrm>
            <a:off x="6838954" y="666728"/>
            <a:ext cx="3703076" cy="5465791"/>
          </a:xfrm>
          <a:prstGeom prst="rect">
            <a:avLst/>
          </a:prstGeom>
        </p:spPr>
      </p:pic>
    </p:spTree>
    <p:extLst>
      <p:ext uri="{BB962C8B-B14F-4D97-AF65-F5344CB8AC3E}">
        <p14:creationId xmlns:p14="http://schemas.microsoft.com/office/powerpoint/2010/main" val="2052479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FD828E9-9F63-FD47-7C6C-69BF304B0C4C}"/>
              </a:ext>
            </a:extLst>
          </p:cNvPr>
          <p:cNvPicPr>
            <a:picLocks noChangeAspect="1"/>
          </p:cNvPicPr>
          <p:nvPr/>
        </p:nvPicPr>
        <p:blipFill>
          <a:blip r:embed="rId2"/>
          <a:srcRect l="15397" r="4"/>
          <a:stretch/>
        </p:blipFill>
        <p:spPr>
          <a:xfrm>
            <a:off x="1"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531610" y="365125"/>
            <a:ext cx="3822189" cy="1899912"/>
          </a:xfrm>
        </p:spPr>
        <p:txBody>
          <a:bodyPr>
            <a:normAutofit/>
          </a:bodyPr>
          <a:lstStyle/>
          <a:p>
            <a:r>
              <a:rPr lang="en-GB" sz="4000"/>
              <a:t>Battery</a:t>
            </a:r>
          </a:p>
        </p:txBody>
      </p:sp>
      <p:sp>
        <p:nvSpPr>
          <p:cNvPr id="3" name="Content Placeholder 2"/>
          <p:cNvSpPr>
            <a:spLocks noGrp="1"/>
          </p:cNvSpPr>
          <p:nvPr>
            <p:ph idx="1"/>
          </p:nvPr>
        </p:nvSpPr>
        <p:spPr>
          <a:xfrm>
            <a:off x="7531610" y="2434201"/>
            <a:ext cx="3822189" cy="3742762"/>
          </a:xfrm>
        </p:spPr>
        <p:txBody>
          <a:bodyPr>
            <a:normAutofit/>
          </a:bodyPr>
          <a:lstStyle/>
          <a:p>
            <a:pPr marL="0" indent="0">
              <a:buNone/>
            </a:pPr>
            <a:r>
              <a:rPr lang="en-US" sz="2000"/>
              <a:t>‘The actual infliction of unlawful force on another person’ – </a:t>
            </a:r>
            <a:r>
              <a:rPr lang="en-US" sz="2000" i="1"/>
              <a:t>Collins v Wilcock</a:t>
            </a:r>
            <a:r>
              <a:rPr lang="en-US" sz="2000">
                <a:effectLst/>
              </a:rPr>
              <a:t> </a:t>
            </a:r>
            <a:r>
              <a:rPr lang="en-US" sz="2000"/>
              <a:t>[1984] 1 WLR 1172 at 1177 per Robert Goff LJ.</a:t>
            </a:r>
          </a:p>
          <a:p>
            <a:pPr marL="0" indent="0">
              <a:buNone/>
            </a:pPr>
            <a:endParaRPr lang="en-US" sz="2000"/>
          </a:p>
          <a:p>
            <a:pPr marL="0" indent="0">
              <a:buNone/>
            </a:pPr>
            <a:r>
              <a:rPr lang="en-US" sz="2000"/>
              <a:t>This definition (and others by Goff LJ) was endorsed in </a:t>
            </a:r>
            <a:r>
              <a:rPr lang="en-US" sz="2000" i="1"/>
              <a:t>Wong Weng Chi v The Secretary for Justice</a:t>
            </a:r>
            <a:r>
              <a:rPr lang="en-US" sz="2000"/>
              <a:t> [2020] HKDC 412 per Lee Siu Ho DJ.</a:t>
            </a:r>
          </a:p>
          <a:p>
            <a:endParaRPr lang="en-GB" sz="2000"/>
          </a:p>
        </p:txBody>
      </p:sp>
    </p:spTree>
    <p:extLst>
      <p:ext uri="{BB962C8B-B14F-4D97-AF65-F5344CB8AC3E}">
        <p14:creationId xmlns:p14="http://schemas.microsoft.com/office/powerpoint/2010/main" val="338090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76</Slides>
  <Notes>0</Notes>
  <HiddenSlides>0</HiddenSlide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Trespass to the Person and Related Torts</vt:lpstr>
      <vt:lpstr>Reading </vt:lpstr>
      <vt:lpstr>Introduction</vt:lpstr>
      <vt:lpstr>Trespass to the Person</vt:lpstr>
      <vt:lpstr>Related Torts</vt:lpstr>
      <vt:lpstr>Trespass to the person and the criminal law</vt:lpstr>
      <vt:lpstr>Trespass and rights</vt:lpstr>
      <vt:lpstr>Battery</vt:lpstr>
      <vt:lpstr>Battery</vt:lpstr>
      <vt:lpstr>Intention</vt:lpstr>
      <vt:lpstr>Intention</vt:lpstr>
      <vt:lpstr>Negligent trespass?</vt:lpstr>
      <vt:lpstr>Directness</vt:lpstr>
      <vt:lpstr>Force/Physical Contact</vt:lpstr>
      <vt:lpstr>Actionable per se</vt:lpstr>
      <vt:lpstr>‘Unlawful force: hostility?</vt:lpstr>
      <vt:lpstr>Assault</vt:lpstr>
      <vt:lpstr>Assault</vt:lpstr>
      <vt:lpstr>Intention</vt:lpstr>
      <vt:lpstr>An act</vt:lpstr>
      <vt:lpstr>Assault by words alone?</vt:lpstr>
      <vt:lpstr>Reasonable apprehension</vt:lpstr>
      <vt:lpstr>Direct and immediate</vt:lpstr>
      <vt:lpstr>Actionable per se</vt:lpstr>
      <vt:lpstr>False imprisonment</vt:lpstr>
      <vt:lpstr>False Imprisonment</vt:lpstr>
      <vt:lpstr>Intention</vt:lpstr>
      <vt:lpstr>A positive act</vt:lpstr>
      <vt:lpstr>Directness</vt:lpstr>
      <vt:lpstr>Imprisonment</vt:lpstr>
      <vt:lpstr>Imprisonment</vt:lpstr>
      <vt:lpstr>Actionable per se</vt:lpstr>
      <vt:lpstr>Actionable per se</vt:lpstr>
      <vt:lpstr>Question</vt:lpstr>
      <vt:lpstr>The rule in Wilkinson v Downton</vt:lpstr>
      <vt:lpstr>The Rule in Wilkinson v Downton [1897] 2 QB 57</vt:lpstr>
      <vt:lpstr>A chequered history</vt:lpstr>
      <vt:lpstr>O v Rhodes [2016] AC 219 </vt:lpstr>
      <vt:lpstr>The conduct element</vt:lpstr>
      <vt:lpstr>The mental element</vt:lpstr>
      <vt:lpstr>The consequence element</vt:lpstr>
      <vt:lpstr>The tort of harassment</vt:lpstr>
      <vt:lpstr>Harassment</vt:lpstr>
      <vt:lpstr>The tort of harassment: does it exist?</vt:lpstr>
      <vt:lpstr>The tort of harassment: does it exist?</vt:lpstr>
      <vt:lpstr>Elements of the tort</vt:lpstr>
      <vt:lpstr>Question</vt:lpstr>
      <vt:lpstr>Defences to trespass to the person</vt:lpstr>
      <vt:lpstr>Consent</vt:lpstr>
      <vt:lpstr>Cosent</vt:lpstr>
      <vt:lpstr>Consent</vt:lpstr>
      <vt:lpstr>Consent</vt:lpstr>
      <vt:lpstr>P must be competent to consent</vt:lpstr>
      <vt:lpstr>P must be competent to consent</vt:lpstr>
      <vt:lpstr>P must be competent to consent</vt:lpstr>
      <vt:lpstr>The consent must be voluntary</vt:lpstr>
      <vt:lpstr>The consent must be sufficiently informed</vt:lpstr>
      <vt:lpstr>Necessity</vt:lpstr>
      <vt:lpstr>Necessity</vt:lpstr>
      <vt:lpstr>Necessity</vt:lpstr>
      <vt:lpstr>Necessity</vt:lpstr>
      <vt:lpstr>Self-defence and defence of others</vt:lpstr>
      <vt:lpstr>Self-defence and defence of others</vt:lpstr>
      <vt:lpstr>Lawful arrest</vt:lpstr>
      <vt:lpstr>Lawful arrest</vt:lpstr>
      <vt:lpstr>Police arrests</vt:lpstr>
      <vt:lpstr>Police arrests under warrant</vt:lpstr>
      <vt:lpstr>Police arrests without a warrant</vt:lpstr>
      <vt:lpstr>Lawful arrest</vt:lpstr>
      <vt:lpstr>Arrests by private citizens</vt:lpstr>
      <vt:lpstr>Prevention and detection of crime</vt:lpstr>
      <vt:lpstr>Defences to Trespass: Prevention of Crime</vt:lpstr>
      <vt:lpstr>Non-defences to trespass to the person</vt:lpstr>
      <vt:lpstr>Non-Defences to Trespass to the Person</vt:lpstr>
      <vt:lpstr>Question</vt:lpstr>
      <vt:lpstr>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Trespass to the Person  and  Related Actions</dc:title>
  <dc:creator>Craig Purshouse</dc:creator>
  <cp:lastModifiedBy>Craig Purshouse</cp:lastModifiedBy>
  <cp:revision>5</cp:revision>
  <dcterms:created xsi:type="dcterms:W3CDTF">2017-03-02T15:18:26Z</dcterms:created>
  <dcterms:modified xsi:type="dcterms:W3CDTF">2025-02-10T09:28:00Z</dcterms:modified>
</cp:coreProperties>
</file>